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66" r:id="rId3"/>
    <p:sldId id="300" r:id="rId4"/>
    <p:sldId id="257" r:id="rId5"/>
    <p:sldId id="258" r:id="rId6"/>
    <p:sldId id="259" r:id="rId7"/>
    <p:sldId id="298" r:id="rId8"/>
    <p:sldId id="299" r:id="rId9"/>
    <p:sldId id="260" r:id="rId10"/>
    <p:sldId id="263" r:id="rId11"/>
    <p:sldId id="261" r:id="rId12"/>
    <p:sldId id="262" r:id="rId13"/>
    <p:sldId id="264" r:id="rId14"/>
    <p:sldId id="301" r:id="rId15"/>
    <p:sldId id="302" r:id="rId16"/>
    <p:sldId id="303" r:id="rId17"/>
    <p:sldId id="284" r:id="rId18"/>
    <p:sldId id="285" r:id="rId19"/>
    <p:sldId id="286" r:id="rId20"/>
    <p:sldId id="287" r:id="rId21"/>
    <p:sldId id="288" r:id="rId22"/>
    <p:sldId id="289" r:id="rId23"/>
    <p:sldId id="290"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Josefin Sans"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hvfVXnBvoZjrsWGigzXI87zaTx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63"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6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419"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409105fcb5_9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1409105fcb5_9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419"/>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419"/>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409105fcb5_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409105fcb5_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1409105fcb5_9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419"/>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409105fcb5_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409105fcb5_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1409105fcb5_9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419"/>
              <a:t>14</a:t>
            </a:fld>
            <a:endParaRPr/>
          </a:p>
        </p:txBody>
      </p:sp>
    </p:spTree>
    <p:extLst>
      <p:ext uri="{BB962C8B-B14F-4D97-AF65-F5344CB8AC3E}">
        <p14:creationId xmlns:p14="http://schemas.microsoft.com/office/powerpoint/2010/main" val="281529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409105fcb5_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409105fcb5_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1409105fcb5_9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419"/>
              <a:t>15</a:t>
            </a:fld>
            <a:endParaRPr/>
          </a:p>
        </p:txBody>
      </p:sp>
    </p:spTree>
    <p:extLst>
      <p:ext uri="{BB962C8B-B14F-4D97-AF65-F5344CB8AC3E}">
        <p14:creationId xmlns:p14="http://schemas.microsoft.com/office/powerpoint/2010/main" val="3921647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409105fcb5_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409105fcb5_9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1409105fcb5_9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419"/>
              <a:t>16</a:t>
            </a:fld>
            <a:endParaRPr/>
          </a:p>
        </p:txBody>
      </p:sp>
    </p:spTree>
    <p:extLst>
      <p:ext uri="{BB962C8B-B14F-4D97-AF65-F5344CB8AC3E}">
        <p14:creationId xmlns:p14="http://schemas.microsoft.com/office/powerpoint/2010/main" val="714956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081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419"/>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409105fcb5_9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1409105fcb5_9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1409105fcb5_9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419"/>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6" name="Google Shape;1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419"/>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09105fcb5_9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1409105fcb5_9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3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7" name="Google Shape;17;p31"/>
          <p:cNvSpPr/>
          <p:nvPr/>
        </p:nvSpPr>
        <p:spPr>
          <a:xfrm>
            <a:off x="11750109" y="67909"/>
            <a:ext cx="365931" cy="203171"/>
          </a:xfrm>
          <a:prstGeom prst="rect">
            <a:avLst/>
          </a:prstGeom>
          <a:solidFill>
            <a:srgbClr val="E6E7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8" name="Google Shape;18;p31"/>
          <p:cNvSpPr txBox="1"/>
          <p:nvPr/>
        </p:nvSpPr>
        <p:spPr>
          <a:xfrm rot="-5400000">
            <a:off x="11838342" y="106383"/>
            <a:ext cx="25519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000" b="0" i="0" u="none" strike="noStrike" cap="none">
                <a:solidFill>
                  <a:srgbClr val="BDBEBE"/>
                </a:solidFill>
                <a:latin typeface="Arial"/>
                <a:ea typeface="Arial"/>
                <a:cs typeface="Arial"/>
                <a:sym typeface="Arial"/>
              </a:rPr>
              <a:t>7</a:t>
            </a:r>
            <a:endParaRPr/>
          </a:p>
        </p:txBody>
      </p:sp>
      <p:pic>
        <p:nvPicPr>
          <p:cNvPr id="19" name="Google Shape;19;p31"/>
          <p:cNvPicPr preferRelativeResize="0"/>
          <p:nvPr/>
        </p:nvPicPr>
        <p:blipFill rotWithShape="1">
          <a:blip r:embed="rId3">
            <a:alphaModFix/>
          </a:blip>
          <a:srcRect r="9021"/>
          <a:stretch/>
        </p:blipFill>
        <p:spPr>
          <a:xfrm>
            <a:off x="-7214" y="1315739"/>
            <a:ext cx="4133737" cy="7317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omparación">
  <p:cSld name="2_Comparación">
    <p:spTree>
      <p:nvGrpSpPr>
        <p:cNvPr id="1" name="Shape 44"/>
        <p:cNvGrpSpPr/>
        <p:nvPr/>
      </p:nvGrpSpPr>
      <p:grpSpPr>
        <a:xfrm>
          <a:off x="0" y="0"/>
          <a:ext cx="0" cy="0"/>
          <a:chOff x="0" y="0"/>
          <a:chExt cx="0" cy="0"/>
        </a:xfrm>
      </p:grpSpPr>
      <p:pic>
        <p:nvPicPr>
          <p:cNvPr id="45" name="Google Shape;45;p42"/>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46"/>
        <p:cNvGrpSpPr/>
        <p:nvPr/>
      </p:nvGrpSpPr>
      <p:grpSpPr>
        <a:xfrm>
          <a:off x="0" y="0"/>
          <a:ext cx="0" cy="0"/>
          <a:chOff x="0" y="0"/>
          <a:chExt cx="0" cy="0"/>
        </a:xfrm>
      </p:grpSpPr>
      <p:sp>
        <p:nvSpPr>
          <p:cNvPr id="47" name="Google Shape;47;p4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4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 name="Google Shape;4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2"/>
        <p:cNvGrpSpPr/>
        <p:nvPr/>
      </p:nvGrpSpPr>
      <p:grpSpPr>
        <a:xfrm>
          <a:off x="0" y="0"/>
          <a:ext cx="0" cy="0"/>
          <a:chOff x="0" y="0"/>
          <a:chExt cx="0" cy="0"/>
        </a:xfrm>
      </p:grpSpPr>
      <p:sp>
        <p:nvSpPr>
          <p:cNvPr id="53" name="Google Shape;53;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58"/>
        <p:cNvGrpSpPr/>
        <p:nvPr/>
      </p:nvGrpSpPr>
      <p:grpSpPr>
        <a:xfrm>
          <a:off x="0" y="0"/>
          <a:ext cx="0" cy="0"/>
          <a:chOff x="0" y="0"/>
          <a:chExt cx="0" cy="0"/>
        </a:xfrm>
      </p:grpSpPr>
      <p:sp>
        <p:nvSpPr>
          <p:cNvPr id="59" name="Google Shape;59;p4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1" name="Google Shape;6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64"/>
        <p:cNvGrpSpPr/>
        <p:nvPr/>
      </p:nvGrpSpPr>
      <p:grpSpPr>
        <a:xfrm>
          <a:off x="0" y="0"/>
          <a:ext cx="0" cy="0"/>
          <a:chOff x="0" y="0"/>
          <a:chExt cx="0" cy="0"/>
        </a:xfrm>
      </p:grpSpPr>
      <p:sp>
        <p:nvSpPr>
          <p:cNvPr id="65" name="Google Shape;6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71"/>
        <p:cNvGrpSpPr/>
        <p:nvPr/>
      </p:nvGrpSpPr>
      <p:grpSpPr>
        <a:xfrm>
          <a:off x="0" y="0"/>
          <a:ext cx="0" cy="0"/>
          <a:chOff x="0" y="0"/>
          <a:chExt cx="0" cy="0"/>
        </a:xfrm>
      </p:grpSpPr>
      <p:sp>
        <p:nvSpPr>
          <p:cNvPr id="72" name="Google Shape;72;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6" name="Google Shape;76;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80"/>
        <p:cNvGrpSpPr/>
        <p:nvPr/>
      </p:nvGrpSpPr>
      <p:grpSpPr>
        <a:xfrm>
          <a:off x="0" y="0"/>
          <a:ext cx="0" cy="0"/>
          <a:chOff x="0" y="0"/>
          <a:chExt cx="0" cy="0"/>
        </a:xfrm>
      </p:grpSpPr>
      <p:sp>
        <p:nvSpPr>
          <p:cNvPr id="81" name="Google Shape;81;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85"/>
        <p:cNvGrpSpPr/>
        <p:nvPr/>
      </p:nvGrpSpPr>
      <p:grpSpPr>
        <a:xfrm>
          <a:off x="0" y="0"/>
          <a:ext cx="0" cy="0"/>
          <a:chOff x="0" y="0"/>
          <a:chExt cx="0" cy="0"/>
        </a:xfrm>
      </p:grpSpPr>
      <p:sp>
        <p:nvSpPr>
          <p:cNvPr id="86" name="Google Shape;86;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8" name="Google Shape;88;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92"/>
        <p:cNvGrpSpPr/>
        <p:nvPr/>
      </p:nvGrpSpPr>
      <p:grpSpPr>
        <a:xfrm>
          <a:off x="0" y="0"/>
          <a:ext cx="0" cy="0"/>
          <a:chOff x="0" y="0"/>
          <a:chExt cx="0" cy="0"/>
        </a:xfrm>
      </p:grpSpPr>
      <p:sp>
        <p:nvSpPr>
          <p:cNvPr id="93" name="Google Shape;93;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50"/>
          <p:cNvSpPr>
            <a:spLocks noGrp="1"/>
          </p:cNvSpPr>
          <p:nvPr>
            <p:ph type="pic" idx="2"/>
          </p:nvPr>
        </p:nvSpPr>
        <p:spPr>
          <a:xfrm>
            <a:off x="5183188" y="987425"/>
            <a:ext cx="6172200" cy="4873625"/>
          </a:xfrm>
          <a:prstGeom prst="rect">
            <a:avLst/>
          </a:prstGeom>
          <a:noFill/>
          <a:ln>
            <a:noFill/>
          </a:ln>
        </p:spPr>
      </p:sp>
      <p:sp>
        <p:nvSpPr>
          <p:cNvPr id="95" name="Google Shape;95;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6" name="Google Shape;9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99"/>
        <p:cNvGrpSpPr/>
        <p:nvPr/>
      </p:nvGrpSpPr>
      <p:grpSpPr>
        <a:xfrm>
          <a:off x="0" y="0"/>
          <a:ext cx="0" cy="0"/>
          <a:chOff x="0" y="0"/>
          <a:chExt cx="0" cy="0"/>
        </a:xfrm>
      </p:grpSpPr>
      <p:sp>
        <p:nvSpPr>
          <p:cNvPr id="100" name="Google Shape;100;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20"/>
        <p:cNvGrpSpPr/>
        <p:nvPr/>
      </p:nvGrpSpPr>
      <p:grpSpPr>
        <a:xfrm>
          <a:off x="0" y="0"/>
          <a:ext cx="0" cy="0"/>
          <a:chOff x="0" y="0"/>
          <a:chExt cx="0" cy="0"/>
        </a:xfrm>
      </p:grpSpPr>
      <p:pic>
        <p:nvPicPr>
          <p:cNvPr id="21" name="Google Shape;21;p32"/>
          <p:cNvPicPr preferRelativeResize="0"/>
          <p:nvPr/>
        </p:nvPicPr>
        <p:blipFill rotWithShape="1">
          <a:blip r:embed="rId2">
            <a:alphaModFix/>
          </a:blip>
          <a:srcRect l="88730" b="81517"/>
          <a:stretch/>
        </p:blipFill>
        <p:spPr>
          <a:xfrm>
            <a:off x="10817981" y="0"/>
            <a:ext cx="1374019" cy="126758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05"/>
        <p:cNvGrpSpPr/>
        <p:nvPr/>
      </p:nvGrpSpPr>
      <p:grpSpPr>
        <a:xfrm>
          <a:off x="0" y="0"/>
          <a:ext cx="0" cy="0"/>
          <a:chOff x="0" y="0"/>
          <a:chExt cx="0" cy="0"/>
        </a:xfrm>
      </p:grpSpPr>
      <p:sp>
        <p:nvSpPr>
          <p:cNvPr id="106" name="Google Shape;106;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22"/>
        <p:cNvGrpSpPr/>
        <p:nvPr/>
      </p:nvGrpSpPr>
      <p:grpSpPr>
        <a:xfrm>
          <a:off x="0" y="0"/>
          <a:ext cx="0" cy="0"/>
          <a:chOff x="0" y="0"/>
          <a:chExt cx="0" cy="0"/>
        </a:xfrm>
      </p:grpSpPr>
      <p:pic>
        <p:nvPicPr>
          <p:cNvPr id="23" name="Google Shape;23;p33"/>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ólo el título">
  <p:cSld name="Sólo el título">
    <p:spTree>
      <p:nvGrpSpPr>
        <p:cNvPr id="1" name="Shape 28"/>
        <p:cNvGrpSpPr/>
        <p:nvPr/>
      </p:nvGrpSpPr>
      <p:grpSpPr>
        <a:xfrm>
          <a:off x="0" y="0"/>
          <a:ext cx="0" cy="0"/>
          <a:chOff x="0" y="0"/>
          <a:chExt cx="0" cy="0"/>
        </a:xfrm>
      </p:grpSpPr>
      <p:pic>
        <p:nvPicPr>
          <p:cNvPr id="29" name="Google Shape;29;p36"/>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Encabezado de sección">
  <p:cSld name="3_Encabezado de sección">
    <p:spTree>
      <p:nvGrpSpPr>
        <p:cNvPr id="1" name="Shape 34"/>
        <p:cNvGrpSpPr/>
        <p:nvPr/>
      </p:nvGrpSpPr>
      <p:grpSpPr>
        <a:xfrm>
          <a:off x="0" y="0"/>
          <a:ext cx="0" cy="0"/>
          <a:chOff x="0" y="0"/>
          <a:chExt cx="0" cy="0"/>
        </a:xfrm>
      </p:grpSpPr>
      <p:pic>
        <p:nvPicPr>
          <p:cNvPr id="35" name="Google Shape;35;p38"/>
          <p:cNvPicPr preferRelativeResize="0"/>
          <p:nvPr/>
        </p:nvPicPr>
        <p:blipFill rotWithShape="1">
          <a:blip r:embed="rId2">
            <a:alphaModFix/>
          </a:blip>
          <a:srcRect l="88730" b="81517"/>
          <a:stretch/>
        </p:blipFill>
        <p:spPr>
          <a:xfrm>
            <a:off x="10817981" y="0"/>
            <a:ext cx="1374019" cy="12675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ítulo y objetos">
  <p:cSld name="1_Título y objetos">
    <p:spTree>
      <p:nvGrpSpPr>
        <p:cNvPr id="1" name="Shape 36"/>
        <p:cNvGrpSpPr/>
        <p:nvPr/>
      </p:nvGrpSpPr>
      <p:grpSpPr>
        <a:xfrm>
          <a:off x="0" y="0"/>
          <a:ext cx="0" cy="0"/>
          <a:chOff x="0" y="0"/>
          <a:chExt cx="0" cy="0"/>
        </a:xfrm>
      </p:grpSpPr>
      <p:pic>
        <p:nvPicPr>
          <p:cNvPr id="37" name="Google Shape;37;p3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39"/>
          <p:cNvSpPr/>
          <p:nvPr/>
        </p:nvSpPr>
        <p:spPr>
          <a:xfrm>
            <a:off x="11801967" y="134062"/>
            <a:ext cx="274448" cy="152378"/>
          </a:xfrm>
          <a:prstGeom prst="rect">
            <a:avLst/>
          </a:prstGeom>
          <a:solidFill>
            <a:srgbClr val="E6E7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39;p39"/>
          <p:cNvSpPr txBox="1"/>
          <p:nvPr/>
        </p:nvSpPr>
        <p:spPr>
          <a:xfrm rot="-5400000">
            <a:off x="11827930" y="115515"/>
            <a:ext cx="255198"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000">
                <a:solidFill>
                  <a:srgbClr val="BDBEBE"/>
                </a:solidFill>
                <a:latin typeface="Arial"/>
                <a:ea typeface="Arial"/>
                <a:cs typeface="Arial"/>
                <a:sym typeface="Arial"/>
              </a:rPr>
              <a:t>7</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Encabezado de sección">
  <p:cSld name="4_Encabezado de sección">
    <p:spTree>
      <p:nvGrpSpPr>
        <p:cNvPr id="1" name="Shape 40"/>
        <p:cNvGrpSpPr/>
        <p:nvPr/>
      </p:nvGrpSpPr>
      <p:grpSpPr>
        <a:xfrm>
          <a:off x="0" y="0"/>
          <a:ext cx="0" cy="0"/>
          <a:chOff x="0" y="0"/>
          <a:chExt cx="0" cy="0"/>
        </a:xfrm>
      </p:grpSpPr>
      <p:pic>
        <p:nvPicPr>
          <p:cNvPr id="41" name="Google Shape;41;p40"/>
          <p:cNvPicPr preferRelativeResize="0"/>
          <p:nvPr/>
        </p:nvPicPr>
        <p:blipFill rotWithShape="1">
          <a:blip r:embed="rId2">
            <a:alphaModFix/>
          </a:blip>
          <a:srcRect l="88730" b="81517"/>
          <a:stretch/>
        </p:blipFill>
        <p:spPr>
          <a:xfrm>
            <a:off x="10817981" y="0"/>
            <a:ext cx="1374019" cy="12675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Encabezado de sección">
  <p:cSld name="5_Encabezado de sección">
    <p:spTree>
      <p:nvGrpSpPr>
        <p:cNvPr id="1" name="Shape 42"/>
        <p:cNvGrpSpPr/>
        <p:nvPr/>
      </p:nvGrpSpPr>
      <p:grpSpPr>
        <a:xfrm>
          <a:off x="0" y="0"/>
          <a:ext cx="0" cy="0"/>
          <a:chOff x="0" y="0"/>
          <a:chExt cx="0" cy="0"/>
        </a:xfrm>
      </p:grpSpPr>
      <p:pic>
        <p:nvPicPr>
          <p:cNvPr id="43" name="Google Shape;43;p41"/>
          <p:cNvPicPr preferRelativeResize="0"/>
          <p:nvPr/>
        </p:nvPicPr>
        <p:blipFill rotWithShape="1">
          <a:blip r:embed="rId2">
            <a:alphaModFix/>
          </a:blip>
          <a:srcRect l="88730" b="81517"/>
          <a:stretch/>
        </p:blipFill>
        <p:spPr>
          <a:xfrm>
            <a:off x="10817981" y="0"/>
            <a:ext cx="1374019" cy="12675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
          <p:cNvSpPr txBox="1"/>
          <p:nvPr/>
        </p:nvSpPr>
        <p:spPr>
          <a:xfrm>
            <a:off x="5606542" y="1359344"/>
            <a:ext cx="5532549" cy="124119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419" sz="3733" b="1" dirty="0">
                <a:solidFill>
                  <a:srgbClr val="3F3F3F"/>
                </a:solidFill>
                <a:latin typeface="Calibri"/>
                <a:ea typeface="Calibri"/>
                <a:cs typeface="Calibri"/>
                <a:sym typeface="Calibri"/>
              </a:rPr>
              <a:t>Configurar Proyecto  Python + MySQL</a:t>
            </a:r>
          </a:p>
        </p:txBody>
      </p:sp>
      <p:pic>
        <p:nvPicPr>
          <p:cNvPr id="5" name="Imagen 4" descr="Imagen que contiene Icono&#10;&#10;Descripción generada automáticamente">
            <a:extLst>
              <a:ext uri="{FF2B5EF4-FFF2-40B4-BE49-F238E27FC236}">
                <a16:creationId xmlns:a16="http://schemas.microsoft.com/office/drawing/2014/main" id="{ECC7431D-1ECC-C39B-4041-5571FE0EDF68}"/>
              </a:ext>
            </a:extLst>
          </p:cNvPr>
          <p:cNvPicPr>
            <a:picLocks noChangeAspect="1"/>
          </p:cNvPicPr>
          <p:nvPr/>
        </p:nvPicPr>
        <p:blipFill>
          <a:blip r:embed="rId3"/>
          <a:stretch>
            <a:fillRect/>
          </a:stretch>
        </p:blipFill>
        <p:spPr>
          <a:xfrm>
            <a:off x="1592593" y="3530829"/>
            <a:ext cx="3238094" cy="2185714"/>
          </a:xfrm>
          <a:prstGeom prst="rect">
            <a:avLst/>
          </a:prstGeom>
        </p:spPr>
      </p:pic>
      <p:pic>
        <p:nvPicPr>
          <p:cNvPr id="7" name="Imagen 6" descr="Logotipo&#10;&#10;Descripción generada automáticamente">
            <a:extLst>
              <a:ext uri="{FF2B5EF4-FFF2-40B4-BE49-F238E27FC236}">
                <a16:creationId xmlns:a16="http://schemas.microsoft.com/office/drawing/2014/main" id="{E04FBC20-D943-5F76-D613-74AC3D8F180F}"/>
              </a:ext>
            </a:extLst>
          </p:cNvPr>
          <p:cNvPicPr>
            <a:picLocks noChangeAspect="1"/>
          </p:cNvPicPr>
          <p:nvPr/>
        </p:nvPicPr>
        <p:blipFill>
          <a:blip r:embed="rId4"/>
          <a:stretch>
            <a:fillRect/>
          </a:stretch>
        </p:blipFill>
        <p:spPr>
          <a:xfrm>
            <a:off x="5076395" y="2991515"/>
            <a:ext cx="4230551" cy="21857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409105fcb5_9_95"/>
          <p:cNvSpPr txBox="1"/>
          <p:nvPr/>
        </p:nvSpPr>
        <p:spPr>
          <a:xfrm>
            <a:off x="1029344" y="760337"/>
            <a:ext cx="103725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7200" b="1" dirty="0">
                <a:solidFill>
                  <a:srgbClr val="3F3F3F"/>
                </a:solidFill>
                <a:latin typeface="Calibri"/>
                <a:ea typeface="Calibri"/>
                <a:cs typeface="Calibri"/>
                <a:sym typeface="Calibri"/>
              </a:rPr>
              <a:t>Conexión al Servidor de </a:t>
            </a:r>
            <a:r>
              <a:rPr lang="es-419" sz="7200" b="1" dirty="0" err="1">
                <a:solidFill>
                  <a:srgbClr val="3F3F3F"/>
                </a:solidFill>
                <a:latin typeface="Calibri"/>
                <a:ea typeface="Calibri"/>
                <a:cs typeface="Calibri"/>
                <a:sym typeface="Calibri"/>
              </a:rPr>
              <a:t>Mysql</a:t>
            </a:r>
            <a:endParaRPr dirty="0"/>
          </a:p>
        </p:txBody>
      </p:sp>
      <p:sp>
        <p:nvSpPr>
          <p:cNvPr id="173" name="Google Shape;173;g1409105fcb5_9_95"/>
          <p:cNvSpPr/>
          <p:nvPr/>
        </p:nvSpPr>
        <p:spPr>
          <a:xfrm>
            <a:off x="1150220" y="3214946"/>
            <a:ext cx="4374000" cy="428100"/>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txBox="1"/>
          <p:nvPr/>
        </p:nvSpPr>
        <p:spPr>
          <a:xfrm>
            <a:off x="320305" y="528124"/>
            <a:ext cx="706089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FF6C00"/>
                </a:solidFill>
                <a:latin typeface="Josefin Sans"/>
                <a:ea typeface="Josefin Sans"/>
                <a:cs typeface="Josefin Sans"/>
                <a:sym typeface="Josefin Sans"/>
              </a:rPr>
              <a:t>Archivo conexion.py</a:t>
            </a:r>
            <a:endParaRPr dirty="0"/>
          </a:p>
        </p:txBody>
      </p:sp>
      <p:pic>
        <p:nvPicPr>
          <p:cNvPr id="3" name="Imagen 2" descr="Texto&#10;&#10;Descripción generada automáticamente">
            <a:extLst>
              <a:ext uri="{FF2B5EF4-FFF2-40B4-BE49-F238E27FC236}">
                <a16:creationId xmlns:a16="http://schemas.microsoft.com/office/drawing/2014/main" id="{68A0E6D7-DD35-83AF-CA5C-BAEB9ACC3025}"/>
              </a:ext>
            </a:extLst>
          </p:cNvPr>
          <p:cNvPicPr>
            <a:picLocks noChangeAspect="1"/>
          </p:cNvPicPr>
          <p:nvPr/>
        </p:nvPicPr>
        <p:blipFill>
          <a:blip r:embed="rId3"/>
          <a:stretch>
            <a:fillRect/>
          </a:stretch>
        </p:blipFill>
        <p:spPr>
          <a:xfrm>
            <a:off x="603517" y="1295399"/>
            <a:ext cx="10659108" cy="44564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
          <p:cNvSpPr txBox="1"/>
          <p:nvPr/>
        </p:nvSpPr>
        <p:spPr>
          <a:xfrm>
            <a:off x="320305" y="528124"/>
            <a:ext cx="706089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FF6C00"/>
                </a:solidFill>
                <a:latin typeface="Josefin Sans"/>
                <a:sym typeface="Josefin Sans"/>
              </a:rPr>
              <a:t>Resultado al Ejecutar el conexión.py</a:t>
            </a:r>
            <a:endParaRPr dirty="0"/>
          </a:p>
        </p:txBody>
      </p:sp>
      <p:pic>
        <p:nvPicPr>
          <p:cNvPr id="166" name="Google Shape;166;p4"/>
          <p:cNvPicPr preferRelativeResize="0"/>
          <p:nvPr/>
        </p:nvPicPr>
        <p:blipFill>
          <a:blip r:embed="rId3"/>
          <a:srcRect/>
          <a:stretch/>
        </p:blipFill>
        <p:spPr>
          <a:xfrm>
            <a:off x="670561" y="1295401"/>
            <a:ext cx="6088380" cy="3954779"/>
          </a:xfrm>
          <a:prstGeom prst="rect">
            <a:avLst/>
          </a:prstGeom>
          <a:noFill/>
          <a:ln w="9525" cap="flat" cmpd="sng">
            <a:solidFill>
              <a:srgbClr val="1F3864"/>
            </a:solidFill>
            <a:prstDash val="solid"/>
            <a:round/>
            <a:headEnd type="none" w="sm" len="sm"/>
            <a:tailEnd type="none" w="sm" len="sm"/>
          </a:ln>
        </p:spPr>
      </p:pic>
      <p:pic>
        <p:nvPicPr>
          <p:cNvPr id="3" name="Imagen 2" descr="Texto&#10;&#10;Descripción generada automáticamente">
            <a:extLst>
              <a:ext uri="{FF2B5EF4-FFF2-40B4-BE49-F238E27FC236}">
                <a16:creationId xmlns:a16="http://schemas.microsoft.com/office/drawing/2014/main" id="{4C8A4C3C-7DC0-AA15-290B-B2CDFD582537}"/>
              </a:ext>
            </a:extLst>
          </p:cNvPr>
          <p:cNvPicPr>
            <a:picLocks noChangeAspect="1"/>
          </p:cNvPicPr>
          <p:nvPr/>
        </p:nvPicPr>
        <p:blipFill>
          <a:blip r:embed="rId4"/>
          <a:stretch>
            <a:fillRect/>
          </a:stretch>
        </p:blipFill>
        <p:spPr>
          <a:xfrm>
            <a:off x="7125209" y="1295401"/>
            <a:ext cx="4167629" cy="43715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409105fcb5_9_0"/>
          <p:cNvSpPr txBox="1"/>
          <p:nvPr/>
        </p:nvSpPr>
        <p:spPr>
          <a:xfrm>
            <a:off x="320305" y="528124"/>
            <a:ext cx="7060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FF6C00"/>
                </a:solidFill>
                <a:latin typeface="Josefin Sans"/>
                <a:ea typeface="Josefin Sans"/>
                <a:cs typeface="Josefin Sans"/>
                <a:sym typeface="Josefin Sans"/>
              </a:rPr>
              <a:t>Función Listar </a:t>
            </a:r>
            <a:r>
              <a:rPr lang="es-419" sz="2400" b="1" dirty="0" err="1">
                <a:solidFill>
                  <a:srgbClr val="FF6C00"/>
                </a:solidFill>
                <a:latin typeface="Josefin Sans"/>
                <a:ea typeface="Josefin Sans"/>
                <a:cs typeface="Josefin Sans"/>
                <a:sym typeface="Josefin Sans"/>
              </a:rPr>
              <a:t>Categorias</a:t>
            </a:r>
            <a:endParaRPr dirty="0"/>
          </a:p>
        </p:txBody>
      </p:sp>
      <p:pic>
        <p:nvPicPr>
          <p:cNvPr id="3" name="Imagen 2" descr="Texto&#10;&#10;Descripción generada automáticamente">
            <a:extLst>
              <a:ext uri="{FF2B5EF4-FFF2-40B4-BE49-F238E27FC236}">
                <a16:creationId xmlns:a16="http://schemas.microsoft.com/office/drawing/2014/main" id="{0B877A33-417E-5BB8-561B-14B1BFCEBBED}"/>
              </a:ext>
            </a:extLst>
          </p:cNvPr>
          <p:cNvPicPr>
            <a:picLocks noChangeAspect="1"/>
          </p:cNvPicPr>
          <p:nvPr/>
        </p:nvPicPr>
        <p:blipFill>
          <a:blip r:embed="rId3"/>
          <a:stretch>
            <a:fillRect/>
          </a:stretch>
        </p:blipFill>
        <p:spPr>
          <a:xfrm>
            <a:off x="1086034" y="1031820"/>
            <a:ext cx="9703885" cy="52057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409105fcb5_9_0"/>
          <p:cNvSpPr txBox="1"/>
          <p:nvPr/>
        </p:nvSpPr>
        <p:spPr>
          <a:xfrm>
            <a:off x="320305" y="528124"/>
            <a:ext cx="7060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FF6C00"/>
                </a:solidFill>
                <a:latin typeface="Josefin Sans"/>
                <a:ea typeface="Josefin Sans"/>
                <a:cs typeface="Josefin Sans"/>
                <a:sym typeface="Josefin Sans"/>
              </a:rPr>
              <a:t>Función Agregar </a:t>
            </a:r>
            <a:r>
              <a:rPr lang="es-419" sz="2400" b="1" dirty="0" err="1">
                <a:solidFill>
                  <a:srgbClr val="FF6C00"/>
                </a:solidFill>
                <a:latin typeface="Josefin Sans"/>
                <a:ea typeface="Josefin Sans"/>
                <a:cs typeface="Josefin Sans"/>
                <a:sym typeface="Josefin Sans"/>
              </a:rPr>
              <a:t>Categoria</a:t>
            </a:r>
            <a:endParaRPr dirty="0"/>
          </a:p>
        </p:txBody>
      </p:sp>
    </p:spTree>
    <p:extLst>
      <p:ext uri="{BB962C8B-B14F-4D97-AF65-F5344CB8AC3E}">
        <p14:creationId xmlns:p14="http://schemas.microsoft.com/office/powerpoint/2010/main" val="687564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409105fcb5_9_0"/>
          <p:cNvSpPr txBox="1"/>
          <p:nvPr/>
        </p:nvSpPr>
        <p:spPr>
          <a:xfrm>
            <a:off x="320305" y="528124"/>
            <a:ext cx="7060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FF6C00"/>
                </a:solidFill>
                <a:latin typeface="Josefin Sans"/>
                <a:ea typeface="Josefin Sans"/>
                <a:cs typeface="Josefin Sans"/>
                <a:sym typeface="Josefin Sans"/>
              </a:rPr>
              <a:t>Función Actualizar </a:t>
            </a:r>
            <a:r>
              <a:rPr lang="es-419" sz="2400" b="1" dirty="0" err="1">
                <a:solidFill>
                  <a:srgbClr val="FF6C00"/>
                </a:solidFill>
                <a:latin typeface="Josefin Sans"/>
                <a:ea typeface="Josefin Sans"/>
                <a:cs typeface="Josefin Sans"/>
                <a:sym typeface="Josefin Sans"/>
              </a:rPr>
              <a:t>Categoria</a:t>
            </a:r>
            <a:endParaRPr dirty="0"/>
          </a:p>
        </p:txBody>
      </p:sp>
    </p:spTree>
    <p:extLst>
      <p:ext uri="{BB962C8B-B14F-4D97-AF65-F5344CB8AC3E}">
        <p14:creationId xmlns:p14="http://schemas.microsoft.com/office/powerpoint/2010/main" val="2708806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409105fcb5_9_0"/>
          <p:cNvSpPr txBox="1"/>
          <p:nvPr/>
        </p:nvSpPr>
        <p:spPr>
          <a:xfrm>
            <a:off x="320305" y="528124"/>
            <a:ext cx="7060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FF6C00"/>
                </a:solidFill>
                <a:latin typeface="Josefin Sans"/>
                <a:ea typeface="Josefin Sans"/>
                <a:cs typeface="Josefin Sans"/>
                <a:sym typeface="Josefin Sans"/>
              </a:rPr>
              <a:t>Función Borrar </a:t>
            </a:r>
            <a:r>
              <a:rPr lang="es-419" sz="2400" b="1" dirty="0" err="1">
                <a:solidFill>
                  <a:srgbClr val="FF6C00"/>
                </a:solidFill>
                <a:latin typeface="Josefin Sans"/>
                <a:ea typeface="Josefin Sans"/>
                <a:cs typeface="Josefin Sans"/>
                <a:sym typeface="Josefin Sans"/>
              </a:rPr>
              <a:t>Categoria</a:t>
            </a:r>
            <a:endParaRPr dirty="0"/>
          </a:p>
        </p:txBody>
      </p:sp>
    </p:spTree>
    <p:extLst>
      <p:ext uri="{BB962C8B-B14F-4D97-AF65-F5344CB8AC3E}">
        <p14:creationId xmlns:p14="http://schemas.microsoft.com/office/powerpoint/2010/main" val="3781843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23"/>
          <p:cNvPicPr preferRelativeResize="0"/>
          <p:nvPr/>
        </p:nvPicPr>
        <p:blipFill rotWithShape="1">
          <a:blip r:embed="rId3">
            <a:alphaModFix/>
          </a:blip>
          <a:srcRect/>
          <a:stretch/>
        </p:blipFill>
        <p:spPr>
          <a:xfrm>
            <a:off x="-10659" y="-589"/>
            <a:ext cx="12212442" cy="68591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4"/>
          <p:cNvSpPr/>
          <p:nvPr/>
        </p:nvSpPr>
        <p:spPr>
          <a:xfrm>
            <a:off x="3048000" y="2708803"/>
            <a:ext cx="6096000" cy="1421928"/>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s-419" sz="2400" b="1">
                <a:solidFill>
                  <a:srgbClr val="3F3F3F"/>
                </a:solidFill>
                <a:latin typeface="Calibri"/>
                <a:ea typeface="Calibri"/>
                <a:cs typeface="Calibri"/>
                <a:sym typeface="Calibri"/>
              </a:rPr>
              <a:t>Si su presentación requiere incluir el logo de una marca externa, deberá ubicarlo cómo se indica en las siguientes diapositivas: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5"/>
          <p:cNvSpPr txBox="1"/>
          <p:nvPr/>
        </p:nvSpPr>
        <p:spPr>
          <a:xfrm>
            <a:off x="7285125" y="1202545"/>
            <a:ext cx="3675980" cy="12412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419" sz="3733" b="1">
                <a:solidFill>
                  <a:srgbClr val="3F3F3F"/>
                </a:solidFill>
                <a:latin typeface="Calibri"/>
                <a:ea typeface="Calibri"/>
                <a:cs typeface="Calibri"/>
                <a:sym typeface="Calibri"/>
              </a:rPr>
              <a:t>Título</a:t>
            </a:r>
            <a:endParaRPr/>
          </a:p>
          <a:p>
            <a:pPr marL="0" marR="0" lvl="0" indent="0" algn="r" rtl="0">
              <a:spcBef>
                <a:spcPts val="0"/>
              </a:spcBef>
              <a:spcAft>
                <a:spcPts val="0"/>
              </a:spcAft>
              <a:buNone/>
            </a:pPr>
            <a:r>
              <a:rPr lang="es-419" sz="3733" b="1">
                <a:solidFill>
                  <a:srgbClr val="3F3F3F"/>
                </a:solidFill>
                <a:latin typeface="Calibri"/>
                <a:ea typeface="Calibri"/>
                <a:cs typeface="Calibri"/>
                <a:sym typeface="Calibri"/>
              </a:rPr>
              <a:t>Presentación</a:t>
            </a:r>
            <a:endParaRPr/>
          </a:p>
        </p:txBody>
      </p:sp>
      <p:sp>
        <p:nvSpPr>
          <p:cNvPr id="345" name="Google Shape;345;p25"/>
          <p:cNvSpPr/>
          <p:nvPr/>
        </p:nvSpPr>
        <p:spPr>
          <a:xfrm>
            <a:off x="8889716" y="5127331"/>
            <a:ext cx="2257705" cy="752635"/>
          </a:xfrm>
          <a:prstGeom prst="rect">
            <a:avLst/>
          </a:prstGeom>
          <a:noFill/>
          <a:ln w="952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46" name="Google Shape;346;p25"/>
          <p:cNvSpPr txBox="1"/>
          <p:nvPr/>
        </p:nvSpPr>
        <p:spPr>
          <a:xfrm>
            <a:off x="8889714" y="5279321"/>
            <a:ext cx="2257705" cy="3796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1867" b="1">
                <a:solidFill>
                  <a:srgbClr val="3F3F3F"/>
                </a:solidFill>
                <a:latin typeface="Calibri"/>
                <a:ea typeface="Calibri"/>
                <a:cs typeface="Calibri"/>
                <a:sym typeface="Calibri"/>
              </a:rPr>
              <a:t>Marca externa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0"/>
          <p:cNvSpPr/>
          <p:nvPr/>
        </p:nvSpPr>
        <p:spPr>
          <a:xfrm>
            <a:off x="1227975" y="663616"/>
            <a:ext cx="9661005" cy="427972"/>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0" name="Google Shape;200;p10"/>
          <p:cNvSpPr txBox="1"/>
          <p:nvPr/>
        </p:nvSpPr>
        <p:spPr>
          <a:xfrm>
            <a:off x="1090815" y="614128"/>
            <a:ext cx="1037243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2800" b="1" dirty="0">
                <a:solidFill>
                  <a:schemeClr val="bg1"/>
                </a:solidFill>
                <a:latin typeface="Josefin Sans" pitchFamily="2" charset="0"/>
                <a:ea typeface="Calibri"/>
                <a:cs typeface="Calibri"/>
                <a:sym typeface="Calibri"/>
              </a:rPr>
              <a:t>Que es CRUD</a:t>
            </a:r>
            <a:endParaRPr sz="500" dirty="0">
              <a:solidFill>
                <a:schemeClr val="bg1"/>
              </a:solidFill>
              <a:latin typeface="Josefin Sans" pitchFamily="2" charset="0"/>
            </a:endParaRPr>
          </a:p>
        </p:txBody>
      </p:sp>
      <p:sp>
        <p:nvSpPr>
          <p:cNvPr id="2" name="CuadroTexto 1">
            <a:extLst>
              <a:ext uri="{FF2B5EF4-FFF2-40B4-BE49-F238E27FC236}">
                <a16:creationId xmlns:a16="http://schemas.microsoft.com/office/drawing/2014/main" id="{5F119FB8-998C-C544-AA92-8035C18B759E}"/>
              </a:ext>
            </a:extLst>
          </p:cNvPr>
          <p:cNvSpPr txBox="1"/>
          <p:nvPr/>
        </p:nvSpPr>
        <p:spPr>
          <a:xfrm rot="10800000" flipV="1">
            <a:off x="1319415" y="1293135"/>
            <a:ext cx="9569565" cy="1477328"/>
          </a:xfrm>
          <a:prstGeom prst="rect">
            <a:avLst/>
          </a:prstGeom>
          <a:noFill/>
        </p:spPr>
        <p:txBody>
          <a:bodyPr wrap="square" rtlCol="0">
            <a:spAutoFit/>
          </a:bodyPr>
          <a:lstStyle/>
          <a:p>
            <a:pPr algn="just"/>
            <a:r>
              <a:rPr lang="es-ES" sz="1800" b="1" i="0" u="none" strike="noStrike" baseline="0" dirty="0">
                <a:solidFill>
                  <a:srgbClr val="FF0000"/>
                </a:solidFill>
                <a:latin typeface="WorkSans-Bold"/>
              </a:rPr>
              <a:t>CRUD </a:t>
            </a:r>
            <a:r>
              <a:rPr lang="es-ES" sz="1800" b="0" i="0" u="none" strike="noStrike" baseline="0" dirty="0">
                <a:solidFill>
                  <a:srgbClr val="1B1B1B"/>
                </a:solidFill>
                <a:latin typeface="WorkSans-Regular"/>
              </a:rPr>
              <a:t>(</a:t>
            </a:r>
            <a:r>
              <a:rPr lang="es-ES" sz="1800" b="0" i="0" u="none" strike="noStrike" baseline="0" dirty="0" err="1">
                <a:solidFill>
                  <a:srgbClr val="1B1B1B"/>
                </a:solidFill>
                <a:latin typeface="WorkSans-Regular"/>
              </a:rPr>
              <a:t>Create</a:t>
            </a:r>
            <a:r>
              <a:rPr lang="es-ES" sz="1800" b="0" i="0" u="none" strike="noStrike" baseline="0" dirty="0">
                <a:solidFill>
                  <a:srgbClr val="1B1B1B"/>
                </a:solidFill>
                <a:latin typeface="WorkSans-Regular"/>
              </a:rPr>
              <a:t>, </a:t>
            </a:r>
            <a:r>
              <a:rPr lang="es-ES" sz="1800" b="0" i="0" u="none" strike="noStrike" baseline="0" dirty="0" err="1">
                <a:solidFill>
                  <a:srgbClr val="1B1B1B"/>
                </a:solidFill>
                <a:latin typeface="WorkSans-Regular"/>
              </a:rPr>
              <a:t>Read</a:t>
            </a:r>
            <a:r>
              <a:rPr lang="es-ES" sz="1800" b="0" i="0" u="none" strike="noStrike" baseline="0" dirty="0">
                <a:solidFill>
                  <a:srgbClr val="1B1B1B"/>
                </a:solidFill>
                <a:latin typeface="WorkSans-Regular"/>
              </a:rPr>
              <a:t>, </a:t>
            </a:r>
            <a:r>
              <a:rPr lang="es-ES" sz="1800" b="0" i="0" u="none" strike="noStrike" baseline="0" dirty="0" err="1">
                <a:solidFill>
                  <a:srgbClr val="1B1B1B"/>
                </a:solidFill>
                <a:latin typeface="WorkSans-Regular"/>
              </a:rPr>
              <a:t>Update</a:t>
            </a:r>
            <a:r>
              <a:rPr lang="es-ES" sz="1800" b="0" i="0" u="none" strike="noStrike" baseline="0" dirty="0">
                <a:solidFill>
                  <a:srgbClr val="1B1B1B"/>
                </a:solidFill>
                <a:latin typeface="WorkSans-Regular"/>
              </a:rPr>
              <a:t>, </a:t>
            </a:r>
            <a:r>
              <a:rPr lang="es-ES" sz="1800" b="0" i="0" u="none" strike="noStrike" baseline="0" dirty="0" err="1">
                <a:solidFill>
                  <a:srgbClr val="1B1B1B"/>
                </a:solidFill>
                <a:latin typeface="WorkSans-Regular"/>
              </a:rPr>
              <a:t>Delete</a:t>
            </a:r>
            <a:r>
              <a:rPr lang="es-ES" sz="1800" b="0" i="0" u="none" strike="noStrike" baseline="0" dirty="0">
                <a:solidFill>
                  <a:srgbClr val="1B1B1B"/>
                </a:solidFill>
                <a:latin typeface="WorkSans-Regular"/>
              </a:rPr>
              <a:t>) es un acrónimo para la manera en las que se puede operar sobre información almacenada. Es un nemónico para las cuatro funciones del almacenamiento persistente. CRUD usualmente se refiere a operaciones llevadas a cabo en una base de datos, pero también pude aplicar a funciones de un nivel superior de una aplicación como </a:t>
            </a:r>
            <a:r>
              <a:rPr lang="es-ES" sz="1800" b="1" i="0" u="none" strike="noStrike" baseline="0" dirty="0" err="1">
                <a:solidFill>
                  <a:srgbClr val="FF0062"/>
                </a:solidFill>
                <a:latin typeface="WorkSans-Bold"/>
              </a:rPr>
              <a:t>soft</a:t>
            </a:r>
            <a:r>
              <a:rPr lang="es-ES" sz="1800" b="1" i="0" u="none" strike="noStrike" baseline="0" dirty="0">
                <a:solidFill>
                  <a:srgbClr val="FF0062"/>
                </a:solidFill>
                <a:latin typeface="WorkSans-Bold"/>
              </a:rPr>
              <a:t> </a:t>
            </a:r>
            <a:r>
              <a:rPr lang="es-ES" sz="1800" b="1" i="0" u="none" strike="noStrike" baseline="0" dirty="0" err="1">
                <a:solidFill>
                  <a:srgbClr val="FF0062"/>
                </a:solidFill>
                <a:latin typeface="WorkSans-Bold"/>
              </a:rPr>
              <a:t>deletes</a:t>
            </a:r>
            <a:r>
              <a:rPr lang="es-ES" sz="1800" b="1" i="0" u="none" strike="noStrike" baseline="0" dirty="0">
                <a:solidFill>
                  <a:srgbClr val="FF0062"/>
                </a:solidFill>
                <a:latin typeface="WorkSans-Bold"/>
              </a:rPr>
              <a:t> </a:t>
            </a:r>
            <a:r>
              <a:rPr lang="es-ES" sz="1800" b="0" i="0" u="none" strike="noStrike" baseline="0" dirty="0">
                <a:solidFill>
                  <a:srgbClr val="1B1B1B"/>
                </a:solidFill>
                <a:latin typeface="WorkSans-Regular"/>
              </a:rPr>
              <a:t>donde la información no es realmente eliminada, sino marcada como eliminada a través de un estatus.</a:t>
            </a:r>
            <a:endParaRPr lang="es-CO" dirty="0">
              <a:latin typeface="Josefin Sans" pitchFamily="2" charset="0"/>
            </a:endParaRPr>
          </a:p>
        </p:txBody>
      </p:sp>
      <p:pic>
        <p:nvPicPr>
          <p:cNvPr id="4" name="Imagen 3">
            <a:extLst>
              <a:ext uri="{FF2B5EF4-FFF2-40B4-BE49-F238E27FC236}">
                <a16:creationId xmlns:a16="http://schemas.microsoft.com/office/drawing/2014/main" id="{96451943-D093-15D9-C8AB-F8DD374CE592}"/>
              </a:ext>
            </a:extLst>
          </p:cNvPr>
          <p:cNvPicPr>
            <a:picLocks noChangeAspect="1"/>
          </p:cNvPicPr>
          <p:nvPr/>
        </p:nvPicPr>
        <p:blipFill>
          <a:blip r:embed="rId3"/>
          <a:stretch>
            <a:fillRect/>
          </a:stretch>
        </p:blipFill>
        <p:spPr>
          <a:xfrm>
            <a:off x="4084319" y="2857099"/>
            <a:ext cx="4632961" cy="24608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6"/>
          <p:cNvSpPr/>
          <p:nvPr/>
        </p:nvSpPr>
        <p:spPr>
          <a:xfrm>
            <a:off x="10081282" y="5736732"/>
            <a:ext cx="1755993" cy="752635"/>
          </a:xfrm>
          <a:prstGeom prst="rect">
            <a:avLst/>
          </a:prstGeom>
          <a:noFill/>
          <a:ln w="952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2" name="Google Shape;352;p26"/>
          <p:cNvSpPr txBox="1"/>
          <p:nvPr/>
        </p:nvSpPr>
        <p:spPr>
          <a:xfrm>
            <a:off x="10081281" y="5920083"/>
            <a:ext cx="175599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1600" b="1">
                <a:solidFill>
                  <a:srgbClr val="3F3F3F"/>
                </a:solidFill>
                <a:latin typeface="Calibri"/>
                <a:ea typeface="Calibri"/>
                <a:cs typeface="Calibri"/>
                <a:sym typeface="Calibri"/>
              </a:rPr>
              <a:t>Marca externa</a:t>
            </a:r>
            <a:endParaRPr/>
          </a:p>
        </p:txBody>
      </p:sp>
      <p:sp>
        <p:nvSpPr>
          <p:cNvPr id="353" name="Google Shape;353;p26"/>
          <p:cNvSpPr/>
          <p:nvPr/>
        </p:nvSpPr>
        <p:spPr>
          <a:xfrm>
            <a:off x="3048000" y="2930403"/>
            <a:ext cx="6096000" cy="978729"/>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s-419" sz="2400" b="1">
                <a:solidFill>
                  <a:srgbClr val="3F3F3F"/>
                </a:solidFill>
                <a:latin typeface="Calibri"/>
                <a:ea typeface="Calibri"/>
                <a:cs typeface="Calibri"/>
                <a:sym typeface="Calibri"/>
              </a:rPr>
              <a:t>El tamaño del logo de la marca externa no debe superar el tamaño del logo SENA.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27" descr="foto.png"/>
          <p:cNvPicPr preferRelativeResize="0"/>
          <p:nvPr/>
        </p:nvPicPr>
        <p:blipFill rotWithShape="1">
          <a:blip r:embed="rId3">
            <a:alphaModFix/>
          </a:blip>
          <a:srcRect/>
          <a:stretch/>
        </p:blipFill>
        <p:spPr>
          <a:xfrm>
            <a:off x="6907346" y="0"/>
            <a:ext cx="5311533" cy="6858000"/>
          </a:xfrm>
          <a:prstGeom prst="rect">
            <a:avLst/>
          </a:prstGeom>
          <a:noFill/>
          <a:ln>
            <a:noFill/>
          </a:ln>
        </p:spPr>
      </p:pic>
      <p:pic>
        <p:nvPicPr>
          <p:cNvPr id="359" name="Google Shape;359;p27"/>
          <p:cNvPicPr preferRelativeResize="0"/>
          <p:nvPr/>
        </p:nvPicPr>
        <p:blipFill rotWithShape="1">
          <a:blip r:embed="rId4">
            <a:alphaModFix/>
          </a:blip>
          <a:srcRect/>
          <a:stretch/>
        </p:blipFill>
        <p:spPr>
          <a:xfrm>
            <a:off x="11027833" y="317431"/>
            <a:ext cx="811391" cy="790587"/>
          </a:xfrm>
          <a:prstGeom prst="rect">
            <a:avLst/>
          </a:prstGeom>
          <a:noFill/>
          <a:ln>
            <a:noFill/>
          </a:ln>
        </p:spPr>
      </p:pic>
      <p:sp>
        <p:nvSpPr>
          <p:cNvPr id="360" name="Google Shape;360;p27"/>
          <p:cNvSpPr txBox="1"/>
          <p:nvPr/>
        </p:nvSpPr>
        <p:spPr>
          <a:xfrm>
            <a:off x="1028656" y="1622946"/>
            <a:ext cx="318584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4800" b="1">
                <a:solidFill>
                  <a:srgbClr val="3F3F3F"/>
                </a:solidFill>
                <a:latin typeface="Calibri"/>
                <a:ea typeface="Calibri"/>
                <a:cs typeface="Calibri"/>
                <a:sym typeface="Calibri"/>
              </a:rPr>
              <a:t>Título</a:t>
            </a:r>
            <a:endParaRPr/>
          </a:p>
        </p:txBody>
      </p:sp>
      <p:sp>
        <p:nvSpPr>
          <p:cNvPr id="361" name="Google Shape;361;p27"/>
          <p:cNvSpPr txBox="1"/>
          <p:nvPr/>
        </p:nvSpPr>
        <p:spPr>
          <a:xfrm>
            <a:off x="1028655" y="2812579"/>
            <a:ext cx="4991752" cy="23899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419" sz="2133">
                <a:solidFill>
                  <a:srgbClr val="404040"/>
                </a:solidFill>
                <a:latin typeface="Arial"/>
                <a:ea typeface="Arial"/>
                <a:cs typeface="Arial"/>
                <a:sym typeface="Arial"/>
              </a:rPr>
              <a:t>Textos en Calibri, en gris oscuro. Puede reemplazar la imagen por una fotografía alusiva al tema que se está tratando. Al reemplazar la foto tenga cuidado de colocarlo debajo del logo del SENA, que debe ir en la esquina superior derecha en blanco.</a:t>
            </a:r>
            <a:r>
              <a:rPr lang="es-419" sz="2133" b="1">
                <a:solidFill>
                  <a:srgbClr val="404040"/>
                </a:solidFill>
                <a:latin typeface="Arial"/>
                <a:ea typeface="Arial"/>
                <a:cs typeface="Arial"/>
                <a:sym typeface="Arial"/>
              </a:rPr>
              <a:t> </a:t>
            </a:r>
            <a:endParaRPr/>
          </a:p>
        </p:txBody>
      </p:sp>
      <p:sp>
        <p:nvSpPr>
          <p:cNvPr id="362" name="Google Shape;362;p27"/>
          <p:cNvSpPr/>
          <p:nvPr/>
        </p:nvSpPr>
        <p:spPr>
          <a:xfrm>
            <a:off x="1145434" y="2529161"/>
            <a:ext cx="957983" cy="6095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3" name="Google Shape;363;p27"/>
          <p:cNvSpPr/>
          <p:nvPr/>
        </p:nvSpPr>
        <p:spPr>
          <a:xfrm>
            <a:off x="10081282" y="5736732"/>
            <a:ext cx="1755993" cy="752635"/>
          </a:xfrm>
          <a:prstGeom prst="rect">
            <a:avLst/>
          </a:prstGeom>
          <a:noFill/>
          <a:ln w="952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4" name="Google Shape;364;p27"/>
          <p:cNvSpPr txBox="1"/>
          <p:nvPr/>
        </p:nvSpPr>
        <p:spPr>
          <a:xfrm>
            <a:off x="10081281" y="5920083"/>
            <a:ext cx="175599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1600" b="1">
                <a:solidFill>
                  <a:srgbClr val="3F3F3F"/>
                </a:solidFill>
                <a:latin typeface="Calibri"/>
                <a:ea typeface="Calibri"/>
                <a:cs typeface="Calibri"/>
                <a:sym typeface="Calibri"/>
              </a:rPr>
              <a:t>Marca externa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8"/>
          <p:cNvSpPr txBox="1"/>
          <p:nvPr/>
        </p:nvSpPr>
        <p:spPr>
          <a:xfrm>
            <a:off x="510492" y="332661"/>
            <a:ext cx="318584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4800" b="1">
                <a:solidFill>
                  <a:schemeClr val="lt1"/>
                </a:solidFill>
                <a:latin typeface="Calibri"/>
                <a:ea typeface="Calibri"/>
                <a:cs typeface="Calibri"/>
                <a:sym typeface="Calibri"/>
              </a:rPr>
              <a:t>Título</a:t>
            </a:r>
            <a:endParaRPr/>
          </a:p>
        </p:txBody>
      </p:sp>
      <p:sp>
        <p:nvSpPr>
          <p:cNvPr id="370" name="Google Shape;370;p28"/>
          <p:cNvSpPr/>
          <p:nvPr/>
        </p:nvSpPr>
        <p:spPr>
          <a:xfrm>
            <a:off x="10081282" y="5736732"/>
            <a:ext cx="1755993" cy="752635"/>
          </a:xfrm>
          <a:prstGeom prst="rect">
            <a:avLst/>
          </a:prstGeom>
          <a:noFill/>
          <a:ln w="9525"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71" name="Google Shape;371;p28"/>
          <p:cNvSpPr txBox="1"/>
          <p:nvPr/>
        </p:nvSpPr>
        <p:spPr>
          <a:xfrm>
            <a:off x="10081281" y="5920083"/>
            <a:ext cx="175599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1600" b="1">
                <a:solidFill>
                  <a:srgbClr val="3F3F3F"/>
                </a:solidFill>
                <a:latin typeface="Calibri"/>
                <a:ea typeface="Calibri"/>
                <a:cs typeface="Calibri"/>
                <a:sym typeface="Calibri"/>
              </a:rPr>
              <a:t>Marca externa</a:t>
            </a:r>
            <a:endParaRPr/>
          </a:p>
        </p:txBody>
      </p:sp>
      <p:sp>
        <p:nvSpPr>
          <p:cNvPr id="372" name="Google Shape;372;p28"/>
          <p:cNvSpPr/>
          <p:nvPr/>
        </p:nvSpPr>
        <p:spPr>
          <a:xfrm>
            <a:off x="3048000" y="2930403"/>
            <a:ext cx="6096000" cy="978729"/>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s-419" sz="2400" b="1">
                <a:solidFill>
                  <a:srgbClr val="3F3F3F"/>
                </a:solidFill>
                <a:latin typeface="Calibri"/>
                <a:ea typeface="Calibri"/>
                <a:cs typeface="Calibri"/>
                <a:sym typeface="Calibri"/>
              </a:rPr>
              <a:t>El tamaño del logo de la marca externa no debe superar el tamaño del logo SENA.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9"/>
          <p:cNvSpPr/>
          <p:nvPr/>
        </p:nvSpPr>
        <p:spPr>
          <a:xfrm>
            <a:off x="1182257" y="2710855"/>
            <a:ext cx="4101400" cy="14052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419" sz="2133">
                <a:solidFill>
                  <a:schemeClr val="lt1"/>
                </a:solidFill>
                <a:latin typeface="Calibri"/>
                <a:ea typeface="Calibri"/>
                <a:cs typeface="Calibri"/>
                <a:sym typeface="Calibri"/>
              </a:rPr>
              <a:t>Para las diapositivas con fondo de color naranja, es recomendable colocar la versión blanca del logo de la marca externa.</a:t>
            </a:r>
            <a:endParaRPr/>
          </a:p>
        </p:txBody>
      </p:sp>
      <p:sp>
        <p:nvSpPr>
          <p:cNvPr id="378" name="Google Shape;378;p29"/>
          <p:cNvSpPr/>
          <p:nvPr/>
        </p:nvSpPr>
        <p:spPr>
          <a:xfrm>
            <a:off x="10081282" y="5736732"/>
            <a:ext cx="1755993" cy="752635"/>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379" name="Google Shape;379;p29"/>
          <p:cNvSpPr txBox="1"/>
          <p:nvPr/>
        </p:nvSpPr>
        <p:spPr>
          <a:xfrm>
            <a:off x="10081281" y="5920083"/>
            <a:ext cx="175599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419" sz="1600" b="1">
                <a:solidFill>
                  <a:srgbClr val="FFFFFF"/>
                </a:solidFill>
                <a:latin typeface="Calibri"/>
                <a:ea typeface="Calibri"/>
                <a:cs typeface="Calibri"/>
                <a:sym typeface="Calibri"/>
              </a:rPr>
              <a:t>Marca externa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 name="CuadroTexto 1">
            <a:extLst>
              <a:ext uri="{FF2B5EF4-FFF2-40B4-BE49-F238E27FC236}">
                <a16:creationId xmlns:a16="http://schemas.microsoft.com/office/drawing/2014/main" id="{5F119FB8-998C-C544-AA92-8035C18B759E}"/>
              </a:ext>
            </a:extLst>
          </p:cNvPr>
          <p:cNvSpPr txBox="1"/>
          <p:nvPr/>
        </p:nvSpPr>
        <p:spPr>
          <a:xfrm rot="10800000" flipV="1">
            <a:off x="481215" y="1129512"/>
            <a:ext cx="9569565" cy="646331"/>
          </a:xfrm>
          <a:prstGeom prst="rect">
            <a:avLst/>
          </a:prstGeom>
          <a:noFill/>
        </p:spPr>
        <p:txBody>
          <a:bodyPr wrap="square" rtlCol="0">
            <a:spAutoFit/>
          </a:bodyPr>
          <a:lstStyle/>
          <a:p>
            <a:pPr algn="l"/>
            <a:r>
              <a:rPr lang="es-ES" sz="1800" b="0" i="0" u="none" strike="noStrike" baseline="0" dirty="0">
                <a:solidFill>
                  <a:srgbClr val="000000"/>
                </a:solidFill>
                <a:latin typeface="WorkSans-Regular"/>
              </a:rPr>
              <a:t>Para la creación de nuestra aplicación </a:t>
            </a:r>
            <a:r>
              <a:rPr lang="es-ES" sz="1800" b="1" i="0" u="none" strike="noStrike" baseline="0" dirty="0">
                <a:solidFill>
                  <a:srgbClr val="BE00EB"/>
                </a:solidFill>
                <a:latin typeface="WorkSans-Bold"/>
              </a:rPr>
              <a:t>CRUD </a:t>
            </a:r>
            <a:r>
              <a:rPr lang="es-ES" sz="1800" b="0" i="0" u="none" strike="noStrike" baseline="0" dirty="0">
                <a:solidFill>
                  <a:srgbClr val="000000"/>
                </a:solidFill>
                <a:latin typeface="WorkSans-Regular"/>
              </a:rPr>
              <a:t>básica con Python usaremos </a:t>
            </a:r>
            <a:r>
              <a:rPr lang="es-ES" sz="1800" b="0" i="0" u="none" strike="noStrike" baseline="0" dirty="0" err="1">
                <a:solidFill>
                  <a:srgbClr val="000000"/>
                </a:solidFill>
                <a:latin typeface="WorkSans-Regular"/>
              </a:rPr>
              <a:t>Mysql</a:t>
            </a:r>
            <a:r>
              <a:rPr lang="es-ES" sz="1800" b="0" i="0" u="none" strike="noStrike" baseline="0" dirty="0">
                <a:solidFill>
                  <a:srgbClr val="000000"/>
                </a:solidFill>
                <a:latin typeface="WorkSans-Regular"/>
              </a:rPr>
              <a:t> como nuestra base de datos y crearemos nuestras propias funciones para gestionar la </a:t>
            </a:r>
            <a:r>
              <a:rPr lang="es-CO" sz="1800" b="0" i="0" u="none" strike="noStrike" baseline="0" dirty="0">
                <a:solidFill>
                  <a:srgbClr val="000000"/>
                </a:solidFill>
                <a:latin typeface="WorkSans-Regular"/>
              </a:rPr>
              <a:t>información.</a:t>
            </a:r>
            <a:endParaRPr lang="es-CO" dirty="0">
              <a:latin typeface="Josefin Sans" pitchFamily="2" charset="0"/>
            </a:endParaRPr>
          </a:p>
        </p:txBody>
      </p:sp>
      <p:sp>
        <p:nvSpPr>
          <p:cNvPr id="3" name="Google Shape;128;p5">
            <a:extLst>
              <a:ext uri="{FF2B5EF4-FFF2-40B4-BE49-F238E27FC236}">
                <a16:creationId xmlns:a16="http://schemas.microsoft.com/office/drawing/2014/main" id="{D04B316A-9E98-AF84-3C9D-6B83534AD656}"/>
              </a:ext>
            </a:extLst>
          </p:cNvPr>
          <p:cNvSpPr txBox="1"/>
          <p:nvPr/>
        </p:nvSpPr>
        <p:spPr>
          <a:xfrm>
            <a:off x="320305" y="533602"/>
            <a:ext cx="706089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FF6C00"/>
                </a:solidFill>
                <a:latin typeface="Josefin Sans"/>
                <a:ea typeface="Josefin Sans"/>
                <a:cs typeface="Josefin Sans"/>
                <a:sym typeface="Josefin Sans"/>
              </a:rPr>
              <a:t>Construcción de una Aplicación CRUD Básica:</a:t>
            </a:r>
            <a:endParaRPr dirty="0"/>
          </a:p>
        </p:txBody>
      </p:sp>
      <p:pic>
        <p:nvPicPr>
          <p:cNvPr id="8" name="Imagen 7" descr="Texto&#10;&#10;Descripción generada automáticamente">
            <a:extLst>
              <a:ext uri="{FF2B5EF4-FFF2-40B4-BE49-F238E27FC236}">
                <a16:creationId xmlns:a16="http://schemas.microsoft.com/office/drawing/2014/main" id="{DE52AA82-9053-F2E6-CBEA-AC6FD1311CE7}"/>
              </a:ext>
            </a:extLst>
          </p:cNvPr>
          <p:cNvPicPr>
            <a:picLocks noChangeAspect="1"/>
          </p:cNvPicPr>
          <p:nvPr/>
        </p:nvPicPr>
        <p:blipFill>
          <a:blip r:embed="rId3"/>
          <a:stretch>
            <a:fillRect/>
          </a:stretch>
        </p:blipFill>
        <p:spPr>
          <a:xfrm>
            <a:off x="4589705" y="1806324"/>
            <a:ext cx="7289875" cy="3718176"/>
          </a:xfrm>
          <a:prstGeom prst="rect">
            <a:avLst/>
          </a:prstGeom>
        </p:spPr>
      </p:pic>
      <p:pic>
        <p:nvPicPr>
          <p:cNvPr id="10" name="Imagen 9" descr="Texto&#10;&#10;Descripción generada automáticamente">
            <a:extLst>
              <a:ext uri="{FF2B5EF4-FFF2-40B4-BE49-F238E27FC236}">
                <a16:creationId xmlns:a16="http://schemas.microsoft.com/office/drawing/2014/main" id="{4FEE98B9-C54A-510E-5652-0D93D7FC355B}"/>
              </a:ext>
            </a:extLst>
          </p:cNvPr>
          <p:cNvPicPr>
            <a:picLocks noChangeAspect="1"/>
          </p:cNvPicPr>
          <p:nvPr/>
        </p:nvPicPr>
        <p:blipFill>
          <a:blip r:embed="rId4"/>
          <a:stretch>
            <a:fillRect/>
          </a:stretch>
        </p:blipFill>
        <p:spPr>
          <a:xfrm>
            <a:off x="243840" y="2620495"/>
            <a:ext cx="3990894" cy="1509545"/>
          </a:xfrm>
          <a:prstGeom prst="rect">
            <a:avLst/>
          </a:prstGeom>
        </p:spPr>
      </p:pic>
    </p:spTree>
    <p:extLst>
      <p:ext uri="{BB962C8B-B14F-4D97-AF65-F5344CB8AC3E}">
        <p14:creationId xmlns:p14="http://schemas.microsoft.com/office/powerpoint/2010/main" val="1281127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
          <p:cNvSpPr txBox="1"/>
          <p:nvPr/>
        </p:nvSpPr>
        <p:spPr>
          <a:xfrm>
            <a:off x="1142544" y="1118787"/>
            <a:ext cx="103725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7200" b="1" dirty="0">
                <a:solidFill>
                  <a:srgbClr val="3F3F3F"/>
                </a:solidFill>
                <a:latin typeface="Calibri"/>
                <a:ea typeface="Calibri"/>
                <a:cs typeface="Calibri"/>
                <a:sym typeface="Calibri"/>
              </a:rPr>
              <a:t>Configurar el Directorio de Trabajo</a:t>
            </a:r>
            <a:endParaRPr dirty="0"/>
          </a:p>
        </p:txBody>
      </p:sp>
      <p:sp>
        <p:nvSpPr>
          <p:cNvPr id="122" name="Google Shape;122;p2"/>
          <p:cNvSpPr/>
          <p:nvPr/>
        </p:nvSpPr>
        <p:spPr>
          <a:xfrm>
            <a:off x="1357745" y="3386646"/>
            <a:ext cx="4374045" cy="427972"/>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p:nvPr/>
        </p:nvSpPr>
        <p:spPr>
          <a:xfrm>
            <a:off x="320305" y="533602"/>
            <a:ext cx="706089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FF6C00"/>
                </a:solidFill>
                <a:latin typeface="Josefin Sans"/>
                <a:ea typeface="Josefin Sans"/>
                <a:cs typeface="Josefin Sans"/>
                <a:sym typeface="Josefin Sans"/>
              </a:rPr>
              <a:t>Crear una Carpeta en el Escritorio</a:t>
            </a:r>
            <a:endParaRPr dirty="0"/>
          </a:p>
        </p:txBody>
      </p:sp>
      <p:sp>
        <p:nvSpPr>
          <p:cNvPr id="129" name="Google Shape;129;p5"/>
          <p:cNvSpPr txBox="1"/>
          <p:nvPr/>
        </p:nvSpPr>
        <p:spPr>
          <a:xfrm>
            <a:off x="320305" y="1277424"/>
            <a:ext cx="706089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595959"/>
                </a:solidFill>
                <a:latin typeface="Josefin Sans"/>
                <a:ea typeface="Josefin Sans"/>
                <a:cs typeface="Josefin Sans"/>
                <a:sym typeface="Josefin Sans"/>
              </a:rPr>
              <a:t>Clic derecho nuevo + carpeta</a:t>
            </a:r>
            <a:endParaRPr dirty="0"/>
          </a:p>
        </p:txBody>
      </p:sp>
      <p:sp>
        <p:nvSpPr>
          <p:cNvPr id="130" name="Google Shape;130;p5"/>
          <p:cNvSpPr txBox="1"/>
          <p:nvPr/>
        </p:nvSpPr>
        <p:spPr>
          <a:xfrm>
            <a:off x="249376" y="1854925"/>
            <a:ext cx="5127600"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s-CO" sz="1800" dirty="0">
                <a:solidFill>
                  <a:schemeClr val="dk1"/>
                </a:solidFill>
                <a:latin typeface="Calibri"/>
                <a:ea typeface="Calibri"/>
                <a:cs typeface="Calibri"/>
                <a:sym typeface="Calibri"/>
              </a:rPr>
              <a:t>Nombre de la carpeta</a:t>
            </a:r>
            <a:endParaRPr dirty="0"/>
          </a:p>
          <a:p>
            <a:pPr marL="0" marR="0" lvl="0" indent="0" algn="l" rtl="0">
              <a:spcBef>
                <a:spcPts val="0"/>
              </a:spcBef>
              <a:spcAft>
                <a:spcPts val="0"/>
              </a:spcAft>
              <a:buNone/>
            </a:pPr>
            <a:r>
              <a:rPr lang="es-419" sz="1800" b="1" dirty="0" err="1">
                <a:solidFill>
                  <a:srgbClr val="FF0000"/>
                </a:solidFill>
                <a:latin typeface="Calibri"/>
                <a:ea typeface="Calibri"/>
                <a:cs typeface="Calibri"/>
                <a:sym typeface="Calibri"/>
              </a:rPr>
              <a:t>app_consola_crud</a:t>
            </a:r>
            <a:endParaRPr lang="es-419" sz="1800" b="1" dirty="0">
              <a:solidFill>
                <a:srgbClr val="FF0000"/>
              </a:solidFill>
              <a:latin typeface="Calibri"/>
              <a:ea typeface="Calibri"/>
              <a:cs typeface="Calibri"/>
              <a:sym typeface="Calibri"/>
            </a:endParaRPr>
          </a:p>
        </p:txBody>
      </p:sp>
      <p:sp>
        <p:nvSpPr>
          <p:cNvPr id="131" name="Google Shape;131;p5"/>
          <p:cNvSpPr txBox="1"/>
          <p:nvPr/>
        </p:nvSpPr>
        <p:spPr>
          <a:xfrm>
            <a:off x="249376" y="5002867"/>
            <a:ext cx="4558844" cy="92328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Char char="•"/>
            </a:pPr>
            <a:r>
              <a:rPr lang="es-CO" sz="1800" dirty="0">
                <a:solidFill>
                  <a:schemeClr val="dk1"/>
                </a:solidFill>
                <a:latin typeface="Calibri"/>
                <a:ea typeface="Calibri"/>
                <a:cs typeface="Calibri"/>
                <a:sym typeface="Calibri"/>
              </a:rPr>
              <a:t>Arrastrar la Carpeta a Visual Studio </a:t>
            </a:r>
            <a:r>
              <a:rPr lang="es-CO" sz="1800" dirty="0" err="1">
                <a:solidFill>
                  <a:schemeClr val="dk1"/>
                </a:solidFill>
                <a:latin typeface="Calibri"/>
                <a:ea typeface="Calibri"/>
                <a:cs typeface="Calibri"/>
                <a:sym typeface="Calibri"/>
              </a:rPr>
              <a:t>Code</a:t>
            </a:r>
            <a:r>
              <a:rPr lang="es-CO" sz="1800" dirty="0">
                <a:solidFill>
                  <a:schemeClr val="dk1"/>
                </a:solidFill>
                <a:latin typeface="Calibri"/>
                <a:ea typeface="Calibri"/>
                <a:cs typeface="Calibri"/>
                <a:sym typeface="Calibri"/>
              </a:rPr>
              <a:t> o Abrir la carpeta en el Editor de Visual</a:t>
            </a:r>
          </a:p>
          <a:p>
            <a:pPr marL="285750" marR="0" lvl="0" indent="-285750" algn="l" rtl="0">
              <a:spcBef>
                <a:spcPts val="0"/>
              </a:spcBef>
              <a:spcAft>
                <a:spcPts val="0"/>
              </a:spcAft>
              <a:buClr>
                <a:schemeClr val="dk1"/>
              </a:buClr>
              <a:buSzPts val="1800"/>
              <a:buChar char="•"/>
            </a:pPr>
            <a:endParaRPr sz="1800" dirty="0">
              <a:solidFill>
                <a:srgbClr val="00B0F0"/>
              </a:solidFill>
              <a:latin typeface="Calibri"/>
              <a:ea typeface="Calibri"/>
              <a:cs typeface="Calibri"/>
              <a:sym typeface="Calibri"/>
            </a:endParaRPr>
          </a:p>
        </p:txBody>
      </p:sp>
      <p:pic>
        <p:nvPicPr>
          <p:cNvPr id="132" name="Google Shape;132;p5"/>
          <p:cNvPicPr preferRelativeResize="0"/>
          <p:nvPr/>
        </p:nvPicPr>
        <p:blipFill>
          <a:blip r:embed="rId3"/>
          <a:srcRect/>
          <a:stretch/>
        </p:blipFill>
        <p:spPr>
          <a:xfrm>
            <a:off x="6096001" y="1153496"/>
            <a:ext cx="5127600" cy="3204866"/>
          </a:xfrm>
          <a:prstGeom prst="rect">
            <a:avLst/>
          </a:prstGeom>
          <a:noFill/>
          <a:ln>
            <a:noFill/>
          </a:ln>
        </p:spPr>
      </p:pic>
      <p:pic>
        <p:nvPicPr>
          <p:cNvPr id="3" name="Imagen 2" descr="Interfaz de usuario gráfica&#10;&#10;Descripción generada automáticamente">
            <a:extLst>
              <a:ext uri="{FF2B5EF4-FFF2-40B4-BE49-F238E27FC236}">
                <a16:creationId xmlns:a16="http://schemas.microsoft.com/office/drawing/2014/main" id="{41F1AE27-C432-67F8-5225-D5656D048C1A}"/>
              </a:ext>
            </a:extLst>
          </p:cNvPr>
          <p:cNvPicPr>
            <a:picLocks noChangeAspect="1"/>
          </p:cNvPicPr>
          <p:nvPr/>
        </p:nvPicPr>
        <p:blipFill>
          <a:blip r:embed="rId4"/>
          <a:stretch>
            <a:fillRect/>
          </a:stretch>
        </p:blipFill>
        <p:spPr>
          <a:xfrm>
            <a:off x="1238004" y="2602264"/>
            <a:ext cx="2644626" cy="1575654"/>
          </a:xfrm>
          <a:prstGeom prst="rect">
            <a:avLst/>
          </a:prstGeom>
        </p:spPr>
      </p:pic>
      <p:pic>
        <p:nvPicPr>
          <p:cNvPr id="8" name="Imagen 7" descr="Interfaz de usuario gráfica, Texto, Aplicación, Chat o mensaje de texto&#10;&#10;Descripción generada automáticamente">
            <a:extLst>
              <a:ext uri="{FF2B5EF4-FFF2-40B4-BE49-F238E27FC236}">
                <a16:creationId xmlns:a16="http://schemas.microsoft.com/office/drawing/2014/main" id="{6EA9C77E-677C-2B66-7BB8-9049B6A43CA4}"/>
              </a:ext>
            </a:extLst>
          </p:cNvPr>
          <p:cNvPicPr>
            <a:picLocks noChangeAspect="1"/>
          </p:cNvPicPr>
          <p:nvPr/>
        </p:nvPicPr>
        <p:blipFill>
          <a:blip r:embed="rId5"/>
          <a:stretch>
            <a:fillRect/>
          </a:stretch>
        </p:blipFill>
        <p:spPr>
          <a:xfrm>
            <a:off x="4693921" y="4516591"/>
            <a:ext cx="6295390" cy="2379921"/>
          </a:xfrm>
          <a:prstGeom prst="rect">
            <a:avLst/>
          </a:prstGeom>
        </p:spPr>
      </p:pic>
      <p:pic>
        <p:nvPicPr>
          <p:cNvPr id="9" name="Imagen 8">
            <a:extLst>
              <a:ext uri="{FF2B5EF4-FFF2-40B4-BE49-F238E27FC236}">
                <a16:creationId xmlns:a16="http://schemas.microsoft.com/office/drawing/2014/main" id="{F7CBF73F-B4BA-B60F-ABC2-E558905490C7}"/>
              </a:ext>
            </a:extLst>
          </p:cNvPr>
          <p:cNvPicPr>
            <a:picLocks noChangeAspect="1"/>
          </p:cNvPicPr>
          <p:nvPr/>
        </p:nvPicPr>
        <p:blipFill>
          <a:blip r:embed="rId6"/>
          <a:stretch>
            <a:fillRect/>
          </a:stretch>
        </p:blipFill>
        <p:spPr>
          <a:xfrm>
            <a:off x="1943100" y="5683988"/>
            <a:ext cx="942022" cy="9420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1409105fcb5_9_67"/>
          <p:cNvSpPr txBox="1"/>
          <p:nvPr/>
        </p:nvSpPr>
        <p:spPr>
          <a:xfrm>
            <a:off x="320305" y="528124"/>
            <a:ext cx="7060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dirty="0">
                <a:solidFill>
                  <a:srgbClr val="FF6C00"/>
                </a:solidFill>
                <a:latin typeface="Josefin Sans"/>
                <a:ea typeface="Josefin Sans"/>
                <a:cs typeface="Josefin Sans"/>
                <a:sym typeface="Josefin Sans"/>
              </a:rPr>
              <a:t>Crear Archivos de Python de Visual</a:t>
            </a:r>
            <a:endParaRPr dirty="0"/>
          </a:p>
        </p:txBody>
      </p:sp>
      <p:sp>
        <p:nvSpPr>
          <p:cNvPr id="141" name="Google Shape;141;g1409105fcb5_9_67"/>
          <p:cNvSpPr txBox="1"/>
          <p:nvPr/>
        </p:nvSpPr>
        <p:spPr>
          <a:xfrm>
            <a:off x="449846" y="1812130"/>
            <a:ext cx="49137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600" b="1" dirty="0">
                <a:solidFill>
                  <a:schemeClr val="dk1"/>
                </a:solidFill>
                <a:latin typeface="Calibri"/>
                <a:cs typeface="Calibri"/>
                <a:sym typeface="Calibri"/>
              </a:rPr>
              <a:t>1. </a:t>
            </a:r>
            <a:r>
              <a:rPr lang="es-CO" sz="1600" dirty="0">
                <a:solidFill>
                  <a:schemeClr val="dk1"/>
                </a:solidFill>
                <a:latin typeface="Calibri"/>
                <a:cs typeface="Calibri"/>
                <a:sym typeface="Calibri"/>
              </a:rPr>
              <a:t>En el explorador de Visual Dar Clic en el botón Nuevo archivo</a:t>
            </a:r>
            <a:endParaRPr dirty="0"/>
          </a:p>
          <a:p>
            <a:pPr marL="0" marR="0" lvl="0" indent="0" algn="l" rtl="0">
              <a:spcBef>
                <a:spcPts val="0"/>
              </a:spcBef>
              <a:spcAft>
                <a:spcPts val="0"/>
              </a:spcAft>
              <a:buNone/>
            </a:pPr>
            <a:r>
              <a:rPr lang="es-419" sz="1600" b="1" dirty="0">
                <a:solidFill>
                  <a:schemeClr val="dk1"/>
                </a:solidFill>
                <a:latin typeface="Calibri"/>
                <a:ea typeface="Calibri"/>
                <a:cs typeface="Calibri"/>
                <a:sym typeface="Calibri"/>
              </a:rPr>
              <a:t>2. </a:t>
            </a:r>
            <a:r>
              <a:rPr lang="es-419" sz="1600" dirty="0">
                <a:solidFill>
                  <a:schemeClr val="dk1"/>
                </a:solidFill>
                <a:latin typeface="Calibri"/>
                <a:ea typeface="Calibri"/>
                <a:cs typeface="Calibri"/>
                <a:sym typeface="Calibri"/>
              </a:rPr>
              <a:t>escribir:  </a:t>
            </a:r>
            <a:r>
              <a:rPr lang="es-CO" sz="1600" dirty="0">
                <a:solidFill>
                  <a:srgbClr val="FF0000"/>
                </a:solidFill>
                <a:latin typeface="Calibri"/>
                <a:ea typeface="Calibri"/>
                <a:cs typeface="Calibri"/>
                <a:sym typeface="Calibri"/>
              </a:rPr>
              <a:t>principal.py</a:t>
            </a:r>
          </a:p>
          <a:p>
            <a:pPr marL="0" marR="0" lvl="0" indent="0" algn="l" rtl="0">
              <a:spcBef>
                <a:spcPts val="0"/>
              </a:spcBef>
              <a:spcAft>
                <a:spcPts val="0"/>
              </a:spcAft>
              <a:buNone/>
            </a:pPr>
            <a:r>
              <a:rPr lang="es-CO" sz="1600" b="1" dirty="0">
                <a:solidFill>
                  <a:schemeClr val="tx1"/>
                </a:solidFill>
                <a:latin typeface="Calibri"/>
                <a:ea typeface="Calibri"/>
                <a:cs typeface="Calibri"/>
                <a:sym typeface="Calibri"/>
              </a:rPr>
              <a:t>3.</a:t>
            </a:r>
            <a:r>
              <a:rPr lang="es-CO" sz="1600" b="1" dirty="0">
                <a:solidFill>
                  <a:srgbClr val="FF0000"/>
                </a:solidFill>
                <a:latin typeface="Calibri"/>
                <a:ea typeface="Calibri"/>
                <a:cs typeface="Calibri"/>
                <a:sym typeface="Calibri"/>
              </a:rPr>
              <a:t> </a:t>
            </a:r>
            <a:r>
              <a:rPr lang="es-419" sz="1600" dirty="0">
                <a:solidFill>
                  <a:schemeClr val="dk1"/>
                </a:solidFill>
                <a:latin typeface="Calibri"/>
                <a:ea typeface="Calibri"/>
                <a:cs typeface="Calibri"/>
                <a:sym typeface="Calibri"/>
              </a:rPr>
              <a:t>En el explorador Dar clic en el botón Crear Carpeta</a:t>
            </a:r>
          </a:p>
          <a:p>
            <a:r>
              <a:rPr lang="es-419" sz="1600" b="1" dirty="0">
                <a:solidFill>
                  <a:schemeClr val="dk1"/>
                </a:solidFill>
                <a:latin typeface="Calibri"/>
                <a:ea typeface="Calibri"/>
                <a:cs typeface="Calibri"/>
                <a:sym typeface="Calibri"/>
              </a:rPr>
              <a:t>4. </a:t>
            </a:r>
            <a:r>
              <a:rPr lang="es-419" sz="1600" dirty="0">
                <a:solidFill>
                  <a:schemeClr val="dk1"/>
                </a:solidFill>
                <a:latin typeface="Calibri"/>
                <a:ea typeface="Calibri"/>
                <a:cs typeface="Calibri"/>
                <a:sym typeface="Calibri"/>
              </a:rPr>
              <a:t>escribir:  </a:t>
            </a:r>
            <a:r>
              <a:rPr lang="es-CO" sz="1600" dirty="0">
                <a:solidFill>
                  <a:srgbClr val="FF0000"/>
                </a:solidFill>
                <a:latin typeface="Calibri"/>
                <a:ea typeface="Calibri"/>
                <a:cs typeface="Calibri"/>
                <a:sym typeface="Calibri"/>
              </a:rPr>
              <a:t>BD</a:t>
            </a:r>
          </a:p>
          <a:p>
            <a:r>
              <a:rPr lang="es-CO" sz="1600" b="1" dirty="0">
                <a:solidFill>
                  <a:schemeClr val="tx1"/>
                </a:solidFill>
                <a:latin typeface="Calibri"/>
                <a:ea typeface="Calibri"/>
                <a:cs typeface="Calibri"/>
                <a:sym typeface="Calibri"/>
              </a:rPr>
              <a:t>5. </a:t>
            </a:r>
            <a:r>
              <a:rPr lang="es-CO" sz="1600" dirty="0">
                <a:solidFill>
                  <a:schemeClr val="tx1"/>
                </a:solidFill>
                <a:latin typeface="Calibri"/>
                <a:ea typeface="Calibri"/>
                <a:cs typeface="Calibri"/>
                <a:sym typeface="Calibri"/>
              </a:rPr>
              <a:t>Selecciona la Capeta Creada y Clic en Nuevo Archivo</a:t>
            </a:r>
          </a:p>
          <a:p>
            <a:r>
              <a:rPr lang="es-CO" sz="1600" b="1" dirty="0">
                <a:solidFill>
                  <a:schemeClr val="tx1"/>
                </a:solidFill>
                <a:latin typeface="Calibri"/>
                <a:ea typeface="Calibri"/>
                <a:cs typeface="Calibri"/>
                <a:sym typeface="Calibri"/>
              </a:rPr>
              <a:t>6. </a:t>
            </a:r>
            <a:r>
              <a:rPr lang="es-CO" sz="1600" dirty="0">
                <a:solidFill>
                  <a:schemeClr val="tx1"/>
                </a:solidFill>
                <a:latin typeface="Calibri"/>
                <a:ea typeface="Calibri"/>
                <a:cs typeface="Calibri"/>
                <a:sym typeface="Calibri"/>
              </a:rPr>
              <a:t>Escribir</a:t>
            </a:r>
            <a:r>
              <a:rPr lang="es-CO" sz="1600" b="1" dirty="0">
                <a:solidFill>
                  <a:srgbClr val="FF0000"/>
                </a:solidFill>
                <a:latin typeface="Calibri"/>
                <a:ea typeface="Calibri"/>
                <a:cs typeface="Calibri"/>
                <a:sym typeface="Calibri"/>
              </a:rPr>
              <a:t> </a:t>
            </a:r>
            <a:r>
              <a:rPr lang="es-CO" sz="1600" dirty="0">
                <a:solidFill>
                  <a:schemeClr val="tx1"/>
                </a:solidFill>
                <a:latin typeface="Calibri"/>
                <a:ea typeface="Calibri"/>
                <a:cs typeface="Calibri"/>
                <a:sym typeface="Calibri"/>
              </a:rPr>
              <a:t>: </a:t>
            </a:r>
            <a:r>
              <a:rPr lang="es-CO" sz="1600" dirty="0">
                <a:solidFill>
                  <a:srgbClr val="FF0000"/>
                </a:solidFill>
                <a:latin typeface="Calibri"/>
                <a:ea typeface="Calibri"/>
                <a:cs typeface="Calibri"/>
                <a:sym typeface="Calibri"/>
              </a:rPr>
              <a:t>conexión.py</a:t>
            </a:r>
          </a:p>
          <a:p>
            <a:pPr marL="0" marR="0" lvl="0" indent="0" algn="l" rtl="0">
              <a:spcBef>
                <a:spcPts val="0"/>
              </a:spcBef>
              <a:spcAft>
                <a:spcPts val="0"/>
              </a:spcAft>
              <a:buNone/>
            </a:pPr>
            <a:endParaRPr lang="es-419"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b="1" dirty="0">
              <a:solidFill>
                <a:srgbClr val="FF0000"/>
              </a:solidFill>
              <a:latin typeface="Calibri"/>
              <a:ea typeface="Calibri"/>
              <a:cs typeface="Calibri"/>
              <a:sym typeface="Calibri"/>
            </a:endParaRPr>
          </a:p>
        </p:txBody>
      </p:sp>
      <p:pic>
        <p:nvPicPr>
          <p:cNvPr id="143" name="Google Shape;143;g1409105fcb5_9_67"/>
          <p:cNvPicPr preferRelativeResize="0"/>
          <p:nvPr/>
        </p:nvPicPr>
        <p:blipFill>
          <a:blip r:embed="rId3"/>
          <a:srcRect/>
          <a:stretch/>
        </p:blipFill>
        <p:spPr>
          <a:xfrm>
            <a:off x="5586025" y="1179121"/>
            <a:ext cx="5781075" cy="38522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026" name="Picture 2" descr="Entornos virtuales de Python: común y Anaconda - Jarroba">
            <a:extLst>
              <a:ext uri="{FF2B5EF4-FFF2-40B4-BE49-F238E27FC236}">
                <a16:creationId xmlns:a16="http://schemas.microsoft.com/office/drawing/2014/main" id="{9B2519A6-1E1E-8521-08CF-ED4A4EE1A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685" y="2171587"/>
            <a:ext cx="7075054" cy="4062629"/>
          </a:xfrm>
          <a:prstGeom prst="rect">
            <a:avLst/>
          </a:prstGeom>
          <a:noFill/>
          <a:extLst>
            <a:ext uri="{909E8E84-426E-40DD-AFC4-6F175D3DCCD1}">
              <a14:hiddenFill xmlns:a14="http://schemas.microsoft.com/office/drawing/2010/main">
                <a:solidFill>
                  <a:srgbClr val="FFFFFF"/>
                </a:solidFill>
              </a14:hiddenFill>
            </a:ext>
          </a:extLst>
        </p:spPr>
      </p:pic>
      <p:sp>
        <p:nvSpPr>
          <p:cNvPr id="121" name="Google Shape;121;p2"/>
          <p:cNvSpPr txBox="1"/>
          <p:nvPr/>
        </p:nvSpPr>
        <p:spPr>
          <a:xfrm>
            <a:off x="1142544" y="1118787"/>
            <a:ext cx="103725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7200" b="1" dirty="0">
                <a:solidFill>
                  <a:srgbClr val="3F3F3F"/>
                </a:solidFill>
                <a:latin typeface="Calibri"/>
                <a:ea typeface="Calibri"/>
                <a:cs typeface="Calibri"/>
                <a:sym typeface="Calibri"/>
              </a:rPr>
              <a:t>Configurar el entorno virtual</a:t>
            </a:r>
            <a:endParaRPr dirty="0"/>
          </a:p>
        </p:txBody>
      </p:sp>
      <p:sp>
        <p:nvSpPr>
          <p:cNvPr id="122" name="Google Shape;122;p2"/>
          <p:cNvSpPr/>
          <p:nvPr/>
        </p:nvSpPr>
        <p:spPr>
          <a:xfrm>
            <a:off x="1357745" y="3386646"/>
            <a:ext cx="4374045" cy="427972"/>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p:nvPr/>
        </p:nvSpPr>
        <p:spPr>
          <a:xfrm>
            <a:off x="320305" y="528124"/>
            <a:ext cx="706089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a:solidFill>
                  <a:srgbClr val="FF6C00"/>
                </a:solidFill>
                <a:latin typeface="Josefin Sans"/>
                <a:ea typeface="Josefin Sans"/>
                <a:cs typeface="Josefin Sans"/>
                <a:sym typeface="Josefin Sans"/>
              </a:rPr>
              <a:t>Configurar entorno virtual</a:t>
            </a:r>
            <a:endParaRPr/>
          </a:p>
        </p:txBody>
      </p:sp>
      <p:sp>
        <p:nvSpPr>
          <p:cNvPr id="129" name="Google Shape;129;p5"/>
          <p:cNvSpPr txBox="1"/>
          <p:nvPr/>
        </p:nvSpPr>
        <p:spPr>
          <a:xfrm>
            <a:off x="320305" y="1277424"/>
            <a:ext cx="706089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400" b="1">
                <a:solidFill>
                  <a:srgbClr val="595959"/>
                </a:solidFill>
                <a:latin typeface="Josefin Sans"/>
                <a:ea typeface="Josefin Sans"/>
                <a:cs typeface="Josefin Sans"/>
                <a:sym typeface="Josefin Sans"/>
              </a:rPr>
              <a:t>Ctrl + ñ: </a:t>
            </a:r>
            <a:r>
              <a:rPr lang="es-419" sz="2400">
                <a:solidFill>
                  <a:srgbClr val="595959"/>
                </a:solidFill>
                <a:latin typeface="Josefin Sans"/>
                <a:ea typeface="Josefin Sans"/>
                <a:cs typeface="Josefin Sans"/>
                <a:sym typeface="Josefin Sans"/>
              </a:rPr>
              <a:t>abrir la terminal</a:t>
            </a:r>
            <a:endParaRPr/>
          </a:p>
        </p:txBody>
      </p:sp>
      <p:pic>
        <p:nvPicPr>
          <p:cNvPr id="132" name="Google Shape;132;p5"/>
          <p:cNvPicPr preferRelativeResize="0"/>
          <p:nvPr/>
        </p:nvPicPr>
        <p:blipFill>
          <a:blip r:embed="rId3"/>
          <a:srcRect/>
          <a:stretch/>
        </p:blipFill>
        <p:spPr>
          <a:xfrm>
            <a:off x="5514110" y="1153495"/>
            <a:ext cx="5909142" cy="4431856"/>
          </a:xfrm>
          <a:prstGeom prst="rect">
            <a:avLst/>
          </a:prstGeom>
          <a:noFill/>
          <a:ln>
            <a:noFill/>
          </a:ln>
        </p:spPr>
      </p:pic>
      <p:sp>
        <p:nvSpPr>
          <p:cNvPr id="133" name="Google Shape;133;p5"/>
          <p:cNvSpPr txBox="1"/>
          <p:nvPr/>
        </p:nvSpPr>
        <p:spPr>
          <a:xfrm>
            <a:off x="320310" y="5703790"/>
            <a:ext cx="6567000"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800" dirty="0">
                <a:solidFill>
                  <a:schemeClr val="dk1"/>
                </a:solidFill>
                <a:latin typeface="Calibri"/>
                <a:ea typeface="Calibri"/>
                <a:cs typeface="Calibri"/>
                <a:sym typeface="Calibri"/>
              </a:rPr>
              <a:t>Nota: en caso de no tener instalado la herramienta de entornos virtuales, escriben en la terminal:</a:t>
            </a:r>
            <a:endParaRPr dirty="0"/>
          </a:p>
          <a:p>
            <a:pPr marL="0" marR="0" lvl="0" indent="0" algn="l" rtl="0">
              <a:spcBef>
                <a:spcPts val="0"/>
              </a:spcBef>
              <a:spcAft>
                <a:spcPts val="0"/>
              </a:spcAft>
              <a:buNone/>
            </a:pPr>
            <a:r>
              <a:rPr lang="es-419" sz="1800" b="1" dirty="0" err="1">
                <a:solidFill>
                  <a:srgbClr val="FF0000"/>
                </a:solidFill>
                <a:latin typeface="Calibri"/>
                <a:ea typeface="Calibri"/>
                <a:cs typeface="Calibri"/>
                <a:sym typeface="Calibri"/>
              </a:rPr>
              <a:t>pip</a:t>
            </a:r>
            <a:r>
              <a:rPr lang="es-419" sz="1800" b="1" dirty="0">
                <a:solidFill>
                  <a:srgbClr val="FF0000"/>
                </a:solidFill>
                <a:latin typeface="Calibri"/>
                <a:ea typeface="Calibri"/>
                <a:cs typeface="Calibri"/>
                <a:sym typeface="Calibri"/>
              </a:rPr>
              <a:t> </a:t>
            </a:r>
            <a:r>
              <a:rPr lang="es-419" sz="1800" b="1" dirty="0" err="1">
                <a:solidFill>
                  <a:srgbClr val="FF0000"/>
                </a:solidFill>
                <a:latin typeface="Calibri"/>
                <a:ea typeface="Calibri"/>
                <a:cs typeface="Calibri"/>
                <a:sym typeface="Calibri"/>
              </a:rPr>
              <a:t>install</a:t>
            </a:r>
            <a:r>
              <a:rPr lang="es-419" sz="1800" b="1" dirty="0">
                <a:solidFill>
                  <a:srgbClr val="FF0000"/>
                </a:solidFill>
                <a:latin typeface="Calibri"/>
                <a:ea typeface="Calibri"/>
                <a:cs typeface="Calibri"/>
                <a:sym typeface="Calibri"/>
              </a:rPr>
              <a:t> </a:t>
            </a:r>
            <a:r>
              <a:rPr lang="es-419" sz="1800" b="1" dirty="0" err="1">
                <a:solidFill>
                  <a:srgbClr val="FF0000"/>
                </a:solidFill>
                <a:latin typeface="Calibri"/>
                <a:ea typeface="Calibri"/>
                <a:cs typeface="Calibri"/>
                <a:sym typeface="Calibri"/>
              </a:rPr>
              <a:t>virtualenv</a:t>
            </a:r>
            <a:endParaRPr sz="1800" b="1" dirty="0">
              <a:solidFill>
                <a:srgbClr val="FF0000"/>
              </a:solidFill>
              <a:latin typeface="Calibri"/>
              <a:ea typeface="Calibri"/>
              <a:cs typeface="Calibri"/>
              <a:sym typeface="Calibri"/>
            </a:endParaRPr>
          </a:p>
        </p:txBody>
      </p:sp>
      <p:sp>
        <p:nvSpPr>
          <p:cNvPr id="3" name="Google Shape;130;p5">
            <a:extLst>
              <a:ext uri="{FF2B5EF4-FFF2-40B4-BE49-F238E27FC236}">
                <a16:creationId xmlns:a16="http://schemas.microsoft.com/office/drawing/2014/main" id="{DF793986-05B5-DFEB-A0D8-9C827274CAD2}"/>
              </a:ext>
            </a:extLst>
          </p:cNvPr>
          <p:cNvSpPr txBox="1"/>
          <p:nvPr/>
        </p:nvSpPr>
        <p:spPr>
          <a:xfrm>
            <a:off x="180796" y="2159725"/>
            <a:ext cx="5127600" cy="646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s-419" sz="1800" dirty="0">
                <a:solidFill>
                  <a:schemeClr val="dk1"/>
                </a:solidFill>
                <a:latin typeface="Calibri"/>
                <a:ea typeface="Calibri"/>
                <a:cs typeface="Calibri"/>
                <a:sym typeface="Calibri"/>
              </a:rPr>
              <a:t>Crear entorno virtual por primera vez</a:t>
            </a:r>
            <a:endParaRPr dirty="0"/>
          </a:p>
          <a:p>
            <a:pPr marL="0" marR="0" lvl="0" indent="0" algn="l" rtl="0">
              <a:spcBef>
                <a:spcPts val="0"/>
              </a:spcBef>
              <a:spcAft>
                <a:spcPts val="0"/>
              </a:spcAft>
              <a:buNone/>
            </a:pPr>
            <a:r>
              <a:rPr lang="es-419" sz="1800" b="1" dirty="0" err="1">
                <a:solidFill>
                  <a:srgbClr val="FF0000"/>
                </a:solidFill>
                <a:latin typeface="Calibri"/>
                <a:ea typeface="Calibri"/>
                <a:cs typeface="Calibri"/>
                <a:sym typeface="Calibri"/>
              </a:rPr>
              <a:t>python</a:t>
            </a:r>
            <a:r>
              <a:rPr lang="es-419" sz="1800" b="1" dirty="0">
                <a:solidFill>
                  <a:srgbClr val="FF0000"/>
                </a:solidFill>
                <a:latin typeface="Calibri"/>
                <a:ea typeface="Calibri"/>
                <a:cs typeface="Calibri"/>
                <a:sym typeface="Calibri"/>
              </a:rPr>
              <a:t> -m </a:t>
            </a:r>
            <a:r>
              <a:rPr lang="es-419" sz="1800" b="1" dirty="0" err="1">
                <a:solidFill>
                  <a:srgbClr val="FF0000"/>
                </a:solidFill>
                <a:latin typeface="Calibri"/>
                <a:ea typeface="Calibri"/>
                <a:cs typeface="Calibri"/>
                <a:sym typeface="Calibri"/>
              </a:rPr>
              <a:t>virtualenv</a:t>
            </a:r>
            <a:r>
              <a:rPr lang="es-419" sz="1800" b="1" dirty="0">
                <a:solidFill>
                  <a:srgbClr val="FF0000"/>
                </a:solidFill>
                <a:latin typeface="Calibri"/>
                <a:ea typeface="Calibri"/>
                <a:cs typeface="Calibri"/>
                <a:sym typeface="Calibri"/>
              </a:rPr>
              <a:t>  </a:t>
            </a:r>
            <a:r>
              <a:rPr lang="es-419" sz="1800" b="1" dirty="0" err="1">
                <a:solidFill>
                  <a:srgbClr val="FF0000"/>
                </a:solidFill>
                <a:latin typeface="Calibri"/>
                <a:ea typeface="Calibri"/>
                <a:cs typeface="Calibri"/>
                <a:sym typeface="Calibri"/>
              </a:rPr>
              <a:t>miEnv</a:t>
            </a:r>
            <a:endParaRPr sz="1800" b="1" dirty="0">
              <a:solidFill>
                <a:srgbClr val="FF0000"/>
              </a:solidFill>
              <a:latin typeface="Calibri"/>
              <a:ea typeface="Calibri"/>
              <a:cs typeface="Calibri"/>
              <a:sym typeface="Calibri"/>
            </a:endParaRPr>
          </a:p>
        </p:txBody>
      </p:sp>
      <p:sp>
        <p:nvSpPr>
          <p:cNvPr id="4" name="Google Shape;134;p5">
            <a:extLst>
              <a:ext uri="{FF2B5EF4-FFF2-40B4-BE49-F238E27FC236}">
                <a16:creationId xmlns:a16="http://schemas.microsoft.com/office/drawing/2014/main" id="{286E6D36-311D-A0F1-9F71-5CA86528D145}"/>
              </a:ext>
            </a:extLst>
          </p:cNvPr>
          <p:cNvSpPr txBox="1"/>
          <p:nvPr/>
        </p:nvSpPr>
        <p:spPr>
          <a:xfrm>
            <a:off x="180796" y="3389003"/>
            <a:ext cx="6096000"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s-419" sz="1800" dirty="0">
                <a:solidFill>
                  <a:schemeClr val="dk1"/>
                </a:solidFill>
                <a:latin typeface="Calibri"/>
                <a:ea typeface="Calibri"/>
                <a:cs typeface="Calibri"/>
                <a:sym typeface="Calibri"/>
              </a:rPr>
              <a:t>activar el entorno virtual:</a:t>
            </a:r>
            <a:endParaRPr dirty="0"/>
          </a:p>
          <a:p>
            <a:pPr algn="l" rtl="0"/>
            <a:r>
              <a:rPr lang="es-CO" sz="1800" b="1" i="0" dirty="0" err="1">
                <a:solidFill>
                  <a:srgbClr val="FF0000"/>
                </a:solidFill>
                <a:effectLst/>
                <a:latin typeface="Calibri" panose="020F0502020204030204" pitchFamily="34" charset="0"/>
                <a:cs typeface="Calibri" panose="020F0502020204030204" pitchFamily="34" charset="0"/>
              </a:rPr>
              <a:t>mi_env</a:t>
            </a:r>
            <a:r>
              <a:rPr lang="es-CO" sz="1800" b="1" i="0" dirty="0">
                <a:solidFill>
                  <a:srgbClr val="FF0000"/>
                </a:solidFill>
                <a:effectLst/>
                <a:latin typeface="Calibri" panose="020F0502020204030204" pitchFamily="34" charset="0"/>
                <a:cs typeface="Calibri" panose="020F0502020204030204" pitchFamily="34" charset="0"/>
              </a:rPr>
              <a:t>\Scripts\</a:t>
            </a:r>
            <a:r>
              <a:rPr lang="es-CO" sz="1800" b="1" i="0" dirty="0" err="1">
                <a:solidFill>
                  <a:srgbClr val="FF0000"/>
                </a:solidFill>
                <a:effectLst/>
                <a:latin typeface="Calibri" panose="020F0502020204030204" pitchFamily="34" charset="0"/>
                <a:cs typeface="Calibri" panose="020F0502020204030204" pitchFamily="34" charset="0"/>
              </a:rPr>
              <a:t>activate</a:t>
            </a:r>
            <a:endParaRPr lang="es-CO" sz="1800" b="1" i="0" dirty="0">
              <a:solidFill>
                <a:srgbClr val="FF0000"/>
              </a:solidFill>
              <a:effectLst/>
              <a:latin typeface="Calibri" panose="020F0502020204030204" pitchFamily="34" charset="0"/>
              <a:cs typeface="Calibri" panose="020F0502020204030204" pitchFamily="34" charset="0"/>
            </a:endParaRPr>
          </a:p>
          <a:p>
            <a:br>
              <a:rPr lang="es-CO" sz="2400" dirty="0"/>
            </a:br>
            <a:endParaRPr sz="1800" b="1" dirty="0">
              <a:solidFill>
                <a:srgbClr val="FF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409105fcb5_9_86"/>
          <p:cNvSpPr txBox="1"/>
          <p:nvPr/>
        </p:nvSpPr>
        <p:spPr>
          <a:xfrm>
            <a:off x="1014104" y="359605"/>
            <a:ext cx="10372500"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4400" b="1" dirty="0">
                <a:solidFill>
                  <a:srgbClr val="3F3F3F"/>
                </a:solidFill>
                <a:latin typeface="Calibri"/>
                <a:ea typeface="Calibri"/>
                <a:cs typeface="Calibri"/>
                <a:sym typeface="Calibri"/>
              </a:rPr>
              <a:t>Paquete de Python necesario para conectarnos a MySQL.</a:t>
            </a:r>
          </a:p>
        </p:txBody>
      </p:sp>
      <p:sp>
        <p:nvSpPr>
          <p:cNvPr id="151" name="Google Shape;151;g1409105fcb5_9_86"/>
          <p:cNvSpPr/>
          <p:nvPr/>
        </p:nvSpPr>
        <p:spPr>
          <a:xfrm>
            <a:off x="1169875" y="5380694"/>
            <a:ext cx="4374000" cy="428100"/>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 name="Rectangle 1">
            <a:extLst>
              <a:ext uri="{FF2B5EF4-FFF2-40B4-BE49-F238E27FC236}">
                <a16:creationId xmlns:a16="http://schemas.microsoft.com/office/drawing/2014/main" id="{F37C4A4A-AC7F-20EA-097F-B850655225E6}"/>
              </a:ext>
            </a:extLst>
          </p:cNvPr>
          <p:cNvSpPr>
            <a:spLocks noChangeArrowheads="1"/>
          </p:cNvSpPr>
          <p:nvPr/>
        </p:nvSpPr>
        <p:spPr bwMode="auto">
          <a:xfrm>
            <a:off x="777240" y="2001106"/>
            <a:ext cx="10972800" cy="925874"/>
          </a:xfrm>
          <a:prstGeom prst="rect">
            <a:avLst/>
          </a:prstGeom>
          <a:solidFill>
            <a:schemeClr val="tx1"/>
          </a:solidFill>
          <a:ln>
            <a:noFill/>
          </a:ln>
          <a:effec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Desde la línea de comandos ejecutamos el programa </a:t>
            </a:r>
            <a:r>
              <a:rPr kumimoji="0" lang="es-CO" altLang="es-CO" sz="16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pip</a:t>
            </a:r>
            <a:r>
              <a:rPr kumimoji="0" lang="es-CO" altLang="es-CO"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con el siguiente paquete a instalar:</a:t>
            </a:r>
            <a:endParaRPr kumimoji="0" lang="es-CO" altLang="es-CO" sz="1050" b="0" i="0" u="none" strike="noStrike" cap="none" normalizeH="0" baseline="0" dirty="0">
              <a:ln>
                <a:noFill/>
              </a:ln>
              <a:solidFill>
                <a:schemeClr val="bg1"/>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bg1"/>
                </a:solidFill>
                <a:effectLst/>
                <a:latin typeface="Menlo"/>
              </a:rPr>
              <a:t>-&gt; </a:t>
            </a:r>
            <a:r>
              <a:rPr kumimoji="0" lang="es-CO" altLang="es-CO" sz="2400" b="0" i="0" u="none" strike="noStrike" cap="none" normalizeH="0" baseline="0" dirty="0" err="1">
                <a:ln>
                  <a:noFill/>
                </a:ln>
                <a:solidFill>
                  <a:schemeClr val="bg1"/>
                </a:solidFill>
                <a:effectLst/>
                <a:latin typeface="Menlo"/>
              </a:rPr>
              <a:t>pip</a:t>
            </a:r>
            <a:r>
              <a:rPr kumimoji="0" lang="es-CO" altLang="es-CO" sz="2400" b="0" i="0" u="none" strike="noStrike" cap="none" normalizeH="0" baseline="0" dirty="0">
                <a:ln>
                  <a:noFill/>
                </a:ln>
                <a:solidFill>
                  <a:schemeClr val="bg1"/>
                </a:solidFill>
                <a:effectLst/>
                <a:latin typeface="Menlo"/>
              </a:rPr>
              <a:t> </a:t>
            </a:r>
            <a:r>
              <a:rPr kumimoji="0" lang="es-CO" altLang="es-CO" sz="2400" b="0" i="0" u="none" strike="noStrike" cap="none" normalizeH="0" baseline="0" dirty="0" err="1">
                <a:ln>
                  <a:noFill/>
                </a:ln>
                <a:solidFill>
                  <a:schemeClr val="bg1"/>
                </a:solidFill>
                <a:effectLst/>
                <a:latin typeface="Menlo"/>
              </a:rPr>
              <a:t>install</a:t>
            </a:r>
            <a:r>
              <a:rPr kumimoji="0" lang="es-CO" altLang="es-CO" sz="2400" b="0" i="0" u="none" strike="noStrike" cap="none" normalizeH="0" baseline="0" dirty="0">
                <a:ln>
                  <a:noFill/>
                </a:ln>
                <a:solidFill>
                  <a:schemeClr val="bg1"/>
                </a:solidFill>
                <a:effectLst/>
                <a:latin typeface="Menlo"/>
              </a:rPr>
              <a:t> </a:t>
            </a:r>
            <a:r>
              <a:rPr kumimoji="0" lang="es-CO" altLang="es-CO" sz="2400" b="0" i="0" u="none" strike="noStrike" cap="none" normalizeH="0" baseline="0" dirty="0" err="1">
                <a:ln>
                  <a:noFill/>
                </a:ln>
                <a:solidFill>
                  <a:schemeClr val="bg1"/>
                </a:solidFill>
                <a:effectLst/>
                <a:latin typeface="Menlo"/>
              </a:rPr>
              <a:t>mysql-connector-python</a:t>
            </a:r>
            <a:r>
              <a:rPr kumimoji="0" lang="es-CO" altLang="es-CO" sz="2400" b="0" i="0" u="none" strike="noStrike" cap="none" normalizeH="0" baseline="0" dirty="0">
                <a:ln>
                  <a:noFill/>
                </a:ln>
                <a:solidFill>
                  <a:schemeClr val="bg1"/>
                </a:solidFill>
                <a:effectLst/>
                <a:latin typeface="Menlo"/>
              </a:rPr>
              <a:t> </a:t>
            </a:r>
            <a:endParaRPr kumimoji="0" lang="es-CO" altLang="es-CO"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Luego de ejecutar el programa </a:t>
            </a:r>
            <a:r>
              <a:rPr kumimoji="0" lang="es-CO" altLang="es-CO" sz="16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pip</a:t>
            </a:r>
            <a:r>
              <a:rPr kumimoji="0" lang="es-CO" altLang="es-CO"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podemos ver que nos informa de la instalación del paquete '</a:t>
            </a:r>
            <a:r>
              <a:rPr kumimoji="0" lang="es-CO" altLang="es-CO" sz="16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mysql-connector-python</a:t>
            </a:r>
            <a:r>
              <a:rPr kumimoji="0" lang="es-CO" altLang="es-CO"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endParaRPr kumimoji="0" lang="es-CO" altLang="es-CO" sz="2400" b="0" i="0" u="none" strike="noStrike" cap="none" normalizeH="0" baseline="0" dirty="0">
              <a:ln>
                <a:noFill/>
              </a:ln>
              <a:solidFill>
                <a:schemeClr val="bg1"/>
              </a:solidFill>
              <a:effectLst/>
              <a:latin typeface="Arial" panose="020B0604020202020204" pitchFamily="34" charset="0"/>
            </a:endParaRPr>
          </a:p>
        </p:txBody>
      </p:sp>
      <p:pic>
        <p:nvPicPr>
          <p:cNvPr id="10" name="Imagen 9" descr="Texto, Chat o mensaje de texto&#10;&#10;Descripción generada automáticamente">
            <a:extLst>
              <a:ext uri="{FF2B5EF4-FFF2-40B4-BE49-F238E27FC236}">
                <a16:creationId xmlns:a16="http://schemas.microsoft.com/office/drawing/2014/main" id="{6DFFE458-AD80-625F-5485-08A3C270C584}"/>
              </a:ext>
            </a:extLst>
          </p:cNvPr>
          <p:cNvPicPr>
            <a:picLocks noChangeAspect="1"/>
          </p:cNvPicPr>
          <p:nvPr/>
        </p:nvPicPr>
        <p:blipFill>
          <a:blip r:embed="rId3"/>
          <a:stretch>
            <a:fillRect/>
          </a:stretch>
        </p:blipFill>
        <p:spPr>
          <a:xfrm>
            <a:off x="1439186" y="3367826"/>
            <a:ext cx="6661867" cy="1432987"/>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1332</TotalTime>
  <Words>515</Words>
  <Application>Microsoft Office PowerPoint</Application>
  <PresentationFormat>Panorámica</PresentationFormat>
  <Paragraphs>62</Paragraphs>
  <Slides>23</Slides>
  <Notes>23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Calibri</vt:lpstr>
      <vt:lpstr>WorkSans-Bold</vt:lpstr>
      <vt:lpstr>Josefin Sans</vt:lpstr>
      <vt:lpstr>Arial</vt:lpstr>
      <vt:lpstr>WorkSans-Regular</vt:lpstr>
      <vt:lpstr>Menlo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Adrian Danilo Astudillo Talaga</cp:lastModifiedBy>
  <cp:revision>29</cp:revision>
  <dcterms:created xsi:type="dcterms:W3CDTF">2020-10-01T23:51:28Z</dcterms:created>
  <dcterms:modified xsi:type="dcterms:W3CDTF">2022-10-11T11:21:31Z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